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64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Montserrat Bold" panose="00000800000000000000" pitchFamily="2" charset="0"/>
      <p:regular r:id="rId19"/>
      <p:bold r:id="rId20"/>
    </p:embeddedFont>
    <p:embeddedFont>
      <p:font typeface="Montserrat Italics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7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CAED64-DFAA-F249-0949-A8829057F7F1}" v="2" dt="2025-04-02T07:17:09.8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19280-44F5-4055-961B-A71830740A92}" type="datetimeFigureOut">
              <a:t>12.04.2025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588F5-5F07-4DCD-9986-F2FF7695E4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70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88F5-5F07-4DCD-9986-F2FF7695E4E6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5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video" Target="https://www.youtube.com/embed/j4ZX_c0uINU?feature=oembed" TargetMode="External"/><Relationship Id="rId1" Type="http://schemas.openxmlformats.org/officeDocument/2006/relationships/video" Target="https://www.youtube.com/watch?v=j4ZX_c0uINU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hyperlink" Target="https://www.facebook.com/vepa.ee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3.png"/><Relationship Id="rId4" Type="http://schemas.openxmlformats.org/officeDocument/2006/relationships/image" Target="../media/image25.sv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519" t="-11588" r="-39519"/>
            </a:stretch>
          </a:blipFill>
        </p:spPr>
        <p:txBody>
          <a:bodyPr/>
          <a:lstStyle/>
          <a:p>
            <a:endParaRPr lang="et-EE"/>
          </a:p>
        </p:txBody>
      </p:sp>
      <p:grpSp>
        <p:nvGrpSpPr>
          <p:cNvPr id="3" name="Group 3"/>
          <p:cNvGrpSpPr/>
          <p:nvPr/>
        </p:nvGrpSpPr>
        <p:grpSpPr>
          <a:xfrm>
            <a:off x="4230178" y="3600450"/>
            <a:ext cx="9827645" cy="3086100"/>
            <a:chOff x="0" y="0"/>
            <a:chExt cx="2588351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88351" cy="812800"/>
            </a:xfrm>
            <a:custGeom>
              <a:avLst/>
              <a:gdLst/>
              <a:ahLst/>
              <a:cxnLst/>
              <a:rect l="l" t="t" r="r" b="b"/>
              <a:pathLst>
                <a:path w="2588351" h="812800">
                  <a:moveTo>
                    <a:pt x="40176" y="0"/>
                  </a:moveTo>
                  <a:lnTo>
                    <a:pt x="2548175" y="0"/>
                  </a:lnTo>
                  <a:cubicBezTo>
                    <a:pt x="2558830" y="0"/>
                    <a:pt x="2569049" y="4233"/>
                    <a:pt x="2576583" y="11767"/>
                  </a:cubicBezTo>
                  <a:cubicBezTo>
                    <a:pt x="2584118" y="19302"/>
                    <a:pt x="2588351" y="29521"/>
                    <a:pt x="2588351" y="40176"/>
                  </a:cubicBezTo>
                  <a:lnTo>
                    <a:pt x="2588351" y="772624"/>
                  </a:lnTo>
                  <a:cubicBezTo>
                    <a:pt x="2588351" y="783279"/>
                    <a:pt x="2584118" y="793498"/>
                    <a:pt x="2576583" y="801033"/>
                  </a:cubicBezTo>
                  <a:cubicBezTo>
                    <a:pt x="2569049" y="808567"/>
                    <a:pt x="2558830" y="812800"/>
                    <a:pt x="2548175" y="812800"/>
                  </a:cubicBezTo>
                  <a:lnTo>
                    <a:pt x="40176" y="812800"/>
                  </a:lnTo>
                  <a:cubicBezTo>
                    <a:pt x="29521" y="812800"/>
                    <a:pt x="19302" y="808567"/>
                    <a:pt x="11767" y="801033"/>
                  </a:cubicBezTo>
                  <a:cubicBezTo>
                    <a:pt x="4233" y="793498"/>
                    <a:pt x="0" y="783279"/>
                    <a:pt x="0" y="772624"/>
                  </a:cubicBezTo>
                  <a:lnTo>
                    <a:pt x="0" y="40176"/>
                  </a:lnTo>
                  <a:cubicBezTo>
                    <a:pt x="0" y="29521"/>
                    <a:pt x="4233" y="19302"/>
                    <a:pt x="11767" y="11767"/>
                  </a:cubicBezTo>
                  <a:cubicBezTo>
                    <a:pt x="19302" y="4233"/>
                    <a:pt x="29521" y="0"/>
                    <a:pt x="40176" y="0"/>
                  </a:cubicBezTo>
                  <a:close/>
                </a:path>
              </a:pathLst>
            </a:custGeom>
            <a:solidFill>
              <a:srgbClr val="FFDBB5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58835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063720" y="4038600"/>
            <a:ext cx="9845620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 spc="179">
                <a:solidFill>
                  <a:srgbClr val="3E78B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VEPA metoodika</a:t>
            </a:r>
          </a:p>
          <a:p>
            <a:pPr algn="ctr">
              <a:lnSpc>
                <a:spcPts val="8400"/>
              </a:lnSpc>
            </a:pPr>
            <a:r>
              <a:rPr lang="en-US" sz="6000" b="1" spc="179">
                <a:solidFill>
                  <a:srgbClr val="3E78B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tutvustus</a:t>
            </a:r>
          </a:p>
        </p:txBody>
      </p:sp>
      <p:sp>
        <p:nvSpPr>
          <p:cNvPr id="7" name="Freeform 7"/>
          <p:cNvSpPr/>
          <p:nvPr/>
        </p:nvSpPr>
        <p:spPr>
          <a:xfrm>
            <a:off x="346223" y="319568"/>
            <a:ext cx="1591213" cy="533368"/>
          </a:xfrm>
          <a:custGeom>
            <a:avLst/>
            <a:gdLst/>
            <a:ahLst/>
            <a:cxnLst/>
            <a:rect l="l" t="t" r="r" b="b"/>
            <a:pathLst>
              <a:path w="1591213" h="533368">
                <a:moveTo>
                  <a:pt x="0" y="0"/>
                </a:moveTo>
                <a:lnTo>
                  <a:pt x="1591213" y="0"/>
                </a:lnTo>
                <a:lnTo>
                  <a:pt x="1591213" y="533368"/>
                </a:lnTo>
                <a:lnTo>
                  <a:pt x="0" y="5333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8" name="Freeform 8"/>
          <p:cNvSpPr/>
          <p:nvPr/>
        </p:nvSpPr>
        <p:spPr>
          <a:xfrm>
            <a:off x="2041912" y="143804"/>
            <a:ext cx="1538447" cy="884896"/>
          </a:xfrm>
          <a:custGeom>
            <a:avLst/>
            <a:gdLst/>
            <a:ahLst/>
            <a:cxnLst/>
            <a:rect l="l" t="t" r="r" b="b"/>
            <a:pathLst>
              <a:path w="1538447" h="884896">
                <a:moveTo>
                  <a:pt x="0" y="0"/>
                </a:moveTo>
                <a:lnTo>
                  <a:pt x="1538446" y="0"/>
                </a:lnTo>
                <a:lnTo>
                  <a:pt x="1538446" y="884896"/>
                </a:lnTo>
                <a:lnTo>
                  <a:pt x="0" y="8848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6223" y="319568"/>
            <a:ext cx="1591213" cy="533368"/>
          </a:xfrm>
          <a:custGeom>
            <a:avLst/>
            <a:gdLst/>
            <a:ahLst/>
            <a:cxnLst/>
            <a:rect l="l" t="t" r="r" b="b"/>
            <a:pathLst>
              <a:path w="1591213" h="533368">
                <a:moveTo>
                  <a:pt x="0" y="0"/>
                </a:moveTo>
                <a:lnTo>
                  <a:pt x="1591213" y="0"/>
                </a:lnTo>
                <a:lnTo>
                  <a:pt x="1591213" y="533368"/>
                </a:lnTo>
                <a:lnTo>
                  <a:pt x="0" y="5333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3" name="Freeform 3"/>
          <p:cNvSpPr/>
          <p:nvPr/>
        </p:nvSpPr>
        <p:spPr>
          <a:xfrm>
            <a:off x="2041912" y="143804"/>
            <a:ext cx="1538447" cy="884896"/>
          </a:xfrm>
          <a:custGeom>
            <a:avLst/>
            <a:gdLst/>
            <a:ahLst/>
            <a:cxnLst/>
            <a:rect l="l" t="t" r="r" b="b"/>
            <a:pathLst>
              <a:path w="1538447" h="884896">
                <a:moveTo>
                  <a:pt x="0" y="0"/>
                </a:moveTo>
                <a:lnTo>
                  <a:pt x="1538446" y="0"/>
                </a:lnTo>
                <a:lnTo>
                  <a:pt x="1538446" y="884896"/>
                </a:lnTo>
                <a:lnTo>
                  <a:pt x="0" y="8848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5" name="TextBox 5"/>
          <p:cNvSpPr txBox="1"/>
          <p:nvPr/>
        </p:nvSpPr>
        <p:spPr>
          <a:xfrm>
            <a:off x="4970059" y="1847494"/>
            <a:ext cx="7836988" cy="728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6000" b="1" spc="319" noProof="1">
                <a:solidFill>
                  <a:srgbClr val="3E78B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VEPA metoodika</a:t>
            </a:r>
            <a:r>
              <a:rPr lang="en-US" sz="3950" b="1" spc="319" noProof="1">
                <a:solidFill>
                  <a:srgbClr val="3E78B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72884" y="3805952"/>
            <a:ext cx="11737402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49"/>
              </a:lnSpc>
            </a:pPr>
            <a:r>
              <a:rPr lang="en-US" sz="2600" noProof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VEPA metoodika on rahvusvaheliselt tunnustatud ja üks enim uuritud tulemuslik ennetustegevus, mille originaalnimetus on </a:t>
            </a:r>
          </a:p>
          <a:p>
            <a:pPr algn="ctr">
              <a:lnSpc>
                <a:spcPts val="2849"/>
              </a:lnSpc>
            </a:pPr>
            <a:r>
              <a:rPr lang="en-US" sz="2600" i="1" noProof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PAX Good Behavior Game</a:t>
            </a:r>
            <a:r>
              <a:rPr lang="en-US" sz="2600" noProof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lang="en-US" sz="2600" noProof="1">
              <a:solidFill>
                <a:srgbClr val="1D1D1B"/>
              </a:solidFill>
              <a:latin typeface="Montserrat"/>
              <a:ea typeface="Montserrat"/>
              <a:cs typeface="Montserrat"/>
            </a:endParaRPr>
          </a:p>
          <a:p>
            <a:pPr algn="ctr">
              <a:lnSpc>
                <a:spcPts val="2849"/>
              </a:lnSpc>
            </a:pPr>
            <a:endParaRPr lang="en-US" sz="2600" noProof="1">
              <a:solidFill>
                <a:srgbClr val="1D1D1B"/>
              </a:solidFill>
              <a:latin typeface="Montserrat"/>
              <a:ea typeface="Montserrat"/>
              <a:cs typeface="Montserrat"/>
            </a:endParaRPr>
          </a:p>
          <a:p>
            <a:pPr algn="ctr">
              <a:lnSpc>
                <a:spcPts val="2849"/>
              </a:lnSpc>
            </a:pPr>
            <a:endParaRPr lang="en-US" sz="2600" noProof="1">
              <a:solidFill>
                <a:srgbClr val="1D1D1B"/>
              </a:solidFill>
              <a:latin typeface="Montserrat"/>
              <a:ea typeface="Montserrat"/>
              <a:cs typeface="Montserrat"/>
            </a:endParaRPr>
          </a:p>
          <a:p>
            <a:pPr algn="ctr">
              <a:lnSpc>
                <a:spcPts val="2849"/>
              </a:lnSpc>
            </a:pPr>
            <a:r>
              <a:rPr lang="en-US" sz="2600" noProof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VEPA on tuletatud sõnapaarist “VEel PArem” ja </a:t>
            </a:r>
            <a:endParaRPr lang="en-US" sz="2600" noProof="1">
              <a:solidFill>
                <a:srgbClr val="1D1D1B"/>
              </a:solidFill>
              <a:latin typeface="Montserrat"/>
              <a:ea typeface="Montserrat"/>
              <a:cs typeface="Montserrat"/>
            </a:endParaRPr>
          </a:p>
          <a:p>
            <a:pPr algn="ctr">
              <a:lnSpc>
                <a:spcPts val="2849"/>
              </a:lnSpc>
            </a:pPr>
            <a:r>
              <a:rPr lang="en-US" sz="2600" noProof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tähendab seda, et igaüks saab areneda ja </a:t>
            </a:r>
            <a:endParaRPr lang="en-US" sz="2600" noProof="1">
              <a:solidFill>
                <a:srgbClr val="1D1D1B"/>
              </a:solidFill>
              <a:latin typeface="Montserrat"/>
              <a:ea typeface="Montserrat"/>
              <a:cs typeface="Montserrat"/>
            </a:endParaRPr>
          </a:p>
          <a:p>
            <a:pPr algn="ctr">
              <a:lnSpc>
                <a:spcPts val="2849"/>
              </a:lnSpc>
            </a:pPr>
            <a:r>
              <a:rPr lang="en-US" sz="2600" noProof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muuta nii iseennast kui seeläbi ka maailma veel paremaks.</a:t>
            </a:r>
            <a:endParaRPr lang="en-US" sz="2600" noProof="1">
              <a:solidFill>
                <a:srgbClr val="1D1D1B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26273693-75E6-F481-8476-736B8E162B6E}"/>
              </a:ext>
            </a:extLst>
          </p:cNvPr>
          <p:cNvSpPr txBox="1"/>
          <p:nvPr/>
        </p:nvSpPr>
        <p:spPr>
          <a:xfrm>
            <a:off x="5753101" y="8126120"/>
            <a:ext cx="11737402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49"/>
              </a:lnSpc>
            </a:pPr>
            <a:endParaRPr lang="en-US" sz="2600" noProof="1">
              <a:solidFill>
                <a:srgbClr val="1D1D1B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4837B7BA-A582-7B6B-4545-C1AA1A45E491}"/>
              </a:ext>
            </a:extLst>
          </p:cNvPr>
          <p:cNvSpPr txBox="1"/>
          <p:nvPr/>
        </p:nvSpPr>
        <p:spPr>
          <a:xfrm>
            <a:off x="2519248" y="7568559"/>
            <a:ext cx="13256755" cy="735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49"/>
              </a:lnSpc>
            </a:pPr>
            <a:r>
              <a:rPr lang="en-US" sz="3200" noProof="1">
                <a:solidFill>
                  <a:srgbClr val="3E78BD"/>
                </a:solidFill>
                <a:latin typeface="Montserrat"/>
                <a:sym typeface="Montserrat"/>
              </a:rPr>
              <a:t>VEPA metoodika moto on</a:t>
            </a:r>
            <a:endParaRPr lang="en-US" sz="3200" dirty="0">
              <a:solidFill>
                <a:srgbClr val="3E78BD"/>
              </a:solidFill>
              <a:latin typeface="Calibri"/>
              <a:ea typeface="Calibri"/>
              <a:cs typeface="Calibri"/>
              <a:sym typeface="Montserrat"/>
            </a:endParaRPr>
          </a:p>
          <a:p>
            <a:pPr algn="ctr">
              <a:lnSpc>
                <a:spcPts val="2849"/>
              </a:lnSpc>
            </a:pPr>
            <a:r>
              <a:rPr lang="en-US" sz="3200" noProof="1">
                <a:solidFill>
                  <a:srgbClr val="3E78BD"/>
                </a:solidFill>
                <a:latin typeface="Montserrat"/>
                <a:sym typeface="Montserrat"/>
              </a:rPr>
              <a:t> "Muudan ennast- muudan maailma."</a:t>
            </a:r>
            <a:endParaRPr lang="en-US" sz="3200" dirty="0">
              <a:solidFill>
                <a:srgbClr val="3E78BD"/>
              </a:solidFill>
              <a:ea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B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8EB149-8F68-47A4-622E-02986F274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D1EB695-C965-09F9-A232-218D58A17B2C}"/>
              </a:ext>
            </a:extLst>
          </p:cNvPr>
          <p:cNvSpPr/>
          <p:nvPr/>
        </p:nvSpPr>
        <p:spPr>
          <a:xfrm>
            <a:off x="346223" y="319568"/>
            <a:ext cx="1591213" cy="533368"/>
          </a:xfrm>
          <a:custGeom>
            <a:avLst/>
            <a:gdLst/>
            <a:ahLst/>
            <a:cxnLst/>
            <a:rect l="l" t="t" r="r" b="b"/>
            <a:pathLst>
              <a:path w="1591213" h="533368">
                <a:moveTo>
                  <a:pt x="0" y="0"/>
                </a:moveTo>
                <a:lnTo>
                  <a:pt x="1591213" y="0"/>
                </a:lnTo>
                <a:lnTo>
                  <a:pt x="1591213" y="533368"/>
                </a:lnTo>
                <a:lnTo>
                  <a:pt x="0" y="5333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0A5EA51-0260-EFE8-7A2F-2C068849950B}"/>
              </a:ext>
            </a:extLst>
          </p:cNvPr>
          <p:cNvSpPr/>
          <p:nvPr/>
        </p:nvSpPr>
        <p:spPr>
          <a:xfrm>
            <a:off x="2041912" y="143804"/>
            <a:ext cx="1538447" cy="884896"/>
          </a:xfrm>
          <a:custGeom>
            <a:avLst/>
            <a:gdLst/>
            <a:ahLst/>
            <a:cxnLst/>
            <a:rect l="l" t="t" r="r" b="b"/>
            <a:pathLst>
              <a:path w="1538447" h="884896">
                <a:moveTo>
                  <a:pt x="0" y="0"/>
                </a:moveTo>
                <a:lnTo>
                  <a:pt x="1538446" y="0"/>
                </a:lnTo>
                <a:lnTo>
                  <a:pt x="1538446" y="884896"/>
                </a:lnTo>
                <a:lnTo>
                  <a:pt x="0" y="8848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6E2E5C8-4307-98FD-7806-6014A2404479}"/>
              </a:ext>
            </a:extLst>
          </p:cNvPr>
          <p:cNvSpPr txBox="1"/>
          <p:nvPr/>
        </p:nvSpPr>
        <p:spPr>
          <a:xfrm>
            <a:off x="6205783" y="1741695"/>
            <a:ext cx="5876434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spc="319" noProof="1">
                <a:solidFill>
                  <a:srgbClr val="3E78B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VEPA metoodika ... 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EE7A3635-2C7D-A936-D8F3-B75D800855AE}"/>
              </a:ext>
            </a:extLst>
          </p:cNvPr>
          <p:cNvSpPr txBox="1"/>
          <p:nvPr/>
        </p:nvSpPr>
        <p:spPr>
          <a:xfrm>
            <a:off x="12101650" y="6685161"/>
            <a:ext cx="5755417" cy="2198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50"/>
              </a:lnSpc>
            </a:pPr>
            <a:r>
              <a:rPr lang="en-US" sz="1900" noProof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... koosneb mitmetest tulemuslikest töövahenditest ja märguannetest, mida nimetatakse VEPA-elementideks.</a:t>
            </a:r>
            <a:endParaRPr lang="en-US" noProof="1">
              <a:ea typeface="Calibri"/>
              <a:cs typeface="Calibri"/>
            </a:endParaRPr>
          </a:p>
          <a:p>
            <a:pPr algn="ctr">
              <a:lnSpc>
                <a:spcPts val="2850"/>
              </a:lnSpc>
            </a:pPr>
            <a:endParaRPr lang="en-US" sz="1900" noProof="1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  <a:p>
            <a:pPr algn="ctr">
              <a:lnSpc>
                <a:spcPts val="2850"/>
              </a:lnSpc>
            </a:pPr>
            <a:r>
              <a:rPr lang="en-US" sz="1900" noProof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Elementide kasutamine suurendab õpilaste oskusi oma käitumist ja emotsioone juhtida.</a:t>
            </a:r>
            <a:endParaRPr lang="en-US" sz="1900" noProof="1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586B6484-A7F4-70A4-E3C0-45769A4431B7}"/>
              </a:ext>
            </a:extLst>
          </p:cNvPr>
          <p:cNvSpPr txBox="1"/>
          <p:nvPr/>
        </p:nvSpPr>
        <p:spPr>
          <a:xfrm>
            <a:off x="6584442" y="3137220"/>
            <a:ext cx="5108618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50" b="1" spc="199" noProof="1">
                <a:solidFill>
                  <a:srgbClr val="3E78B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Kellele?</a:t>
            </a:r>
            <a:endParaRPr lang="en-US" sz="2450" b="1" spc="199" noProof="1">
              <a:solidFill>
                <a:srgbClr val="3E78BD"/>
              </a:solidFill>
              <a:latin typeface="Montserrat Bold"/>
              <a:ea typeface="Montserrat Bold"/>
              <a:cs typeface="Montserrat Bold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EDE68A37-719C-B572-996D-E1CE54F84F9E}"/>
              </a:ext>
            </a:extLst>
          </p:cNvPr>
          <p:cNvSpPr txBox="1"/>
          <p:nvPr/>
        </p:nvSpPr>
        <p:spPr>
          <a:xfrm>
            <a:off x="3317398" y="3783700"/>
            <a:ext cx="11673486" cy="339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50"/>
              </a:lnSpc>
            </a:pPr>
            <a:r>
              <a:rPr lang="en-US" sz="1900" noProof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... on mõeldud 1.-6. klassi õpilastele ja seda kasutavad õpetajad koolis tavapärase õppetöö käigus.</a:t>
            </a:r>
            <a:endParaRPr lang="en-US" sz="1900" noProof="1">
              <a:solidFill>
                <a:srgbClr val="1D1D1B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4FD1B66-0E1B-9F3F-0D52-F2DBAC2D3453}"/>
              </a:ext>
            </a:extLst>
          </p:cNvPr>
          <p:cNvSpPr txBox="1"/>
          <p:nvPr/>
        </p:nvSpPr>
        <p:spPr>
          <a:xfrm>
            <a:off x="2247833" y="6071611"/>
            <a:ext cx="2878082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 spc="199">
                <a:solidFill>
                  <a:srgbClr val="3E78B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Miks?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18900375-2757-D15A-2F4D-D73984A3F71D}"/>
              </a:ext>
            </a:extLst>
          </p:cNvPr>
          <p:cNvSpPr txBox="1"/>
          <p:nvPr/>
        </p:nvSpPr>
        <p:spPr>
          <a:xfrm>
            <a:off x="775102" y="6684682"/>
            <a:ext cx="5810336" cy="1826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50"/>
              </a:lnSpc>
            </a:pPr>
            <a:r>
              <a:rPr lang="en-US" sz="1900" noProof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... toetab laste eneseregulatsiooni-, sotsiaal-emotsionaalsete oskuste arengut ja õpiedukust ning ennetab laste riskikäitumist ja </a:t>
            </a:r>
            <a:endParaRPr lang="en-US" sz="1900" noProof="1">
              <a:solidFill>
                <a:srgbClr val="1D1D1B"/>
              </a:solidFill>
              <a:latin typeface="Montserrat"/>
              <a:ea typeface="Montserrat"/>
              <a:cs typeface="Montserrat"/>
            </a:endParaRPr>
          </a:p>
          <a:p>
            <a:pPr algn="ctr">
              <a:lnSpc>
                <a:spcPts val="2850"/>
              </a:lnSpc>
            </a:pPr>
            <a:r>
              <a:rPr lang="en-US" sz="1900" noProof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vaimse tervise probleeme.</a:t>
            </a:r>
            <a:endParaRPr lang="en-US" sz="1900" noProof="1">
              <a:solidFill>
                <a:srgbClr val="1D1D1B"/>
              </a:solidFill>
              <a:latin typeface="Montserrat"/>
              <a:ea typeface="Montserrat"/>
              <a:cs typeface="Montserrat"/>
            </a:endParaRPr>
          </a:p>
          <a:p>
            <a:pPr algn="ctr">
              <a:lnSpc>
                <a:spcPts val="2850"/>
              </a:lnSpc>
            </a:pPr>
            <a:endParaRPr lang="en-US" sz="1900" noProof="1">
              <a:solidFill>
                <a:srgbClr val="1D1D1B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1F379736-3555-FB62-2B5B-AF835203EA74}"/>
              </a:ext>
            </a:extLst>
          </p:cNvPr>
          <p:cNvSpPr txBox="1"/>
          <p:nvPr/>
        </p:nvSpPr>
        <p:spPr>
          <a:xfrm>
            <a:off x="13513710" y="6083334"/>
            <a:ext cx="2878082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50" b="1" spc="199" noProof="1">
                <a:solidFill>
                  <a:srgbClr val="3E78B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Mida sisaldab?</a:t>
            </a:r>
            <a:endParaRPr lang="en-US" sz="2450" b="1" spc="199" noProof="1">
              <a:solidFill>
                <a:srgbClr val="3E78BD"/>
              </a:solidFill>
              <a:latin typeface="Montserrat Bold"/>
              <a:ea typeface="Montserrat Bold"/>
              <a:cs typeface="Montserrat Bold"/>
            </a:endParaRPr>
          </a:p>
        </p:txBody>
      </p:sp>
      <p:pic>
        <p:nvPicPr>
          <p:cNvPr id="6" name="Picture 5" descr="A puzzle piece on a black background&#10;&#10;AI-generated content may be incorrect.">
            <a:extLst>
              <a:ext uri="{FF2B5EF4-FFF2-40B4-BE49-F238E27FC236}">
                <a16:creationId xmlns:a16="http://schemas.microsoft.com/office/drawing/2014/main" id="{406964F9-AB02-A3AD-43DF-50999D64D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1086" y="4252099"/>
            <a:ext cx="2856106" cy="2800350"/>
          </a:xfrm>
          <a:prstGeom prst="rect">
            <a:avLst/>
          </a:prstGeom>
        </p:spPr>
      </p:pic>
      <p:pic>
        <p:nvPicPr>
          <p:cNvPr id="7" name="Picture 6" descr="A green puzzle piece on a black background&#10;&#10;AI-generated content may be incorrect.">
            <a:extLst>
              <a:ext uri="{FF2B5EF4-FFF2-40B4-BE49-F238E27FC236}">
                <a16:creationId xmlns:a16="http://schemas.microsoft.com/office/drawing/2014/main" id="{398DFE70-9DC9-5A21-142C-AD67EDB97D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980000">
            <a:off x="9444448" y="6298764"/>
            <a:ext cx="2716716" cy="2600093"/>
          </a:xfrm>
          <a:prstGeom prst="rect">
            <a:avLst/>
          </a:prstGeom>
        </p:spPr>
      </p:pic>
      <p:pic>
        <p:nvPicPr>
          <p:cNvPr id="8" name="Picture 7" descr="A blue puzzle piece on a black background&#10;&#10;AI-generated content may be incorrect.">
            <a:extLst>
              <a:ext uri="{FF2B5EF4-FFF2-40B4-BE49-F238E27FC236}">
                <a16:creationId xmlns:a16="http://schemas.microsoft.com/office/drawing/2014/main" id="{F72504B0-1C7C-03E8-EE6C-53E1E6D636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8404" y="6013179"/>
            <a:ext cx="2870046" cy="277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6223" y="319568"/>
            <a:ext cx="1591213" cy="533368"/>
          </a:xfrm>
          <a:custGeom>
            <a:avLst/>
            <a:gdLst/>
            <a:ahLst/>
            <a:cxnLst/>
            <a:rect l="l" t="t" r="r" b="b"/>
            <a:pathLst>
              <a:path w="1591213" h="533368">
                <a:moveTo>
                  <a:pt x="0" y="0"/>
                </a:moveTo>
                <a:lnTo>
                  <a:pt x="1591213" y="0"/>
                </a:lnTo>
                <a:lnTo>
                  <a:pt x="1591213" y="533368"/>
                </a:lnTo>
                <a:lnTo>
                  <a:pt x="0" y="5333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3" name="Freeform 3"/>
          <p:cNvSpPr/>
          <p:nvPr/>
        </p:nvSpPr>
        <p:spPr>
          <a:xfrm>
            <a:off x="2041912" y="143804"/>
            <a:ext cx="1538447" cy="884896"/>
          </a:xfrm>
          <a:custGeom>
            <a:avLst/>
            <a:gdLst/>
            <a:ahLst/>
            <a:cxnLst/>
            <a:rect l="l" t="t" r="r" b="b"/>
            <a:pathLst>
              <a:path w="1538447" h="884896">
                <a:moveTo>
                  <a:pt x="0" y="0"/>
                </a:moveTo>
                <a:lnTo>
                  <a:pt x="1538446" y="0"/>
                </a:lnTo>
                <a:lnTo>
                  <a:pt x="1538446" y="884896"/>
                </a:lnTo>
                <a:lnTo>
                  <a:pt x="0" y="8848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grpSp>
        <p:nvGrpSpPr>
          <p:cNvPr id="4" name="Group 4"/>
          <p:cNvGrpSpPr/>
          <p:nvPr/>
        </p:nvGrpSpPr>
        <p:grpSpPr>
          <a:xfrm>
            <a:off x="6315075" y="2314575"/>
            <a:ext cx="5657850" cy="565785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C298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006716">
            <a:off x="6411147" y="3443143"/>
            <a:ext cx="2034466" cy="133165"/>
          </a:xfrm>
          <a:custGeom>
            <a:avLst/>
            <a:gdLst/>
            <a:ahLst/>
            <a:cxnLst/>
            <a:rect l="l" t="t" r="r" b="b"/>
            <a:pathLst>
              <a:path w="2034466" h="133165">
                <a:moveTo>
                  <a:pt x="0" y="0"/>
                </a:moveTo>
                <a:lnTo>
                  <a:pt x="2034466" y="0"/>
                </a:lnTo>
                <a:lnTo>
                  <a:pt x="2034466" y="133165"/>
                </a:lnTo>
                <a:lnTo>
                  <a:pt x="0" y="1331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8" name="Freeform 8"/>
          <p:cNvSpPr/>
          <p:nvPr/>
        </p:nvSpPr>
        <p:spPr>
          <a:xfrm>
            <a:off x="8034631" y="5143500"/>
            <a:ext cx="2218737" cy="2037204"/>
          </a:xfrm>
          <a:custGeom>
            <a:avLst/>
            <a:gdLst/>
            <a:ahLst/>
            <a:cxnLst/>
            <a:rect l="l" t="t" r="r" b="b"/>
            <a:pathLst>
              <a:path w="2218737" h="2037204">
                <a:moveTo>
                  <a:pt x="0" y="0"/>
                </a:moveTo>
                <a:lnTo>
                  <a:pt x="2218738" y="0"/>
                </a:lnTo>
                <a:lnTo>
                  <a:pt x="2218738" y="2037204"/>
                </a:lnTo>
                <a:lnTo>
                  <a:pt x="0" y="20372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9" name="Freeform 9"/>
          <p:cNvSpPr/>
          <p:nvPr/>
        </p:nvSpPr>
        <p:spPr>
          <a:xfrm rot="-1530404">
            <a:off x="9634275" y="3313875"/>
            <a:ext cx="2034466" cy="133165"/>
          </a:xfrm>
          <a:custGeom>
            <a:avLst/>
            <a:gdLst/>
            <a:ahLst/>
            <a:cxnLst/>
            <a:rect l="l" t="t" r="r" b="b"/>
            <a:pathLst>
              <a:path w="2034466" h="133165">
                <a:moveTo>
                  <a:pt x="0" y="0"/>
                </a:moveTo>
                <a:lnTo>
                  <a:pt x="2034466" y="0"/>
                </a:lnTo>
                <a:lnTo>
                  <a:pt x="2034466" y="133165"/>
                </a:lnTo>
                <a:lnTo>
                  <a:pt x="0" y="1331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0" name="Freeform 10"/>
          <p:cNvSpPr/>
          <p:nvPr/>
        </p:nvSpPr>
        <p:spPr>
          <a:xfrm rot="2006716">
            <a:off x="9695546" y="6690401"/>
            <a:ext cx="2034466" cy="133165"/>
          </a:xfrm>
          <a:custGeom>
            <a:avLst/>
            <a:gdLst/>
            <a:ahLst/>
            <a:cxnLst/>
            <a:rect l="l" t="t" r="r" b="b"/>
            <a:pathLst>
              <a:path w="2034466" h="133165">
                <a:moveTo>
                  <a:pt x="0" y="0"/>
                </a:moveTo>
                <a:lnTo>
                  <a:pt x="2034466" y="0"/>
                </a:lnTo>
                <a:lnTo>
                  <a:pt x="2034466" y="133165"/>
                </a:lnTo>
                <a:lnTo>
                  <a:pt x="0" y="1331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1" name="Freeform 11"/>
          <p:cNvSpPr/>
          <p:nvPr/>
        </p:nvSpPr>
        <p:spPr>
          <a:xfrm rot="-1446821">
            <a:off x="6515831" y="6830235"/>
            <a:ext cx="2034466" cy="133165"/>
          </a:xfrm>
          <a:custGeom>
            <a:avLst/>
            <a:gdLst/>
            <a:ahLst/>
            <a:cxnLst/>
            <a:rect l="l" t="t" r="r" b="b"/>
            <a:pathLst>
              <a:path w="2034466" h="133165">
                <a:moveTo>
                  <a:pt x="0" y="0"/>
                </a:moveTo>
                <a:lnTo>
                  <a:pt x="2034466" y="0"/>
                </a:lnTo>
                <a:lnTo>
                  <a:pt x="2034466" y="133165"/>
                </a:lnTo>
                <a:lnTo>
                  <a:pt x="0" y="1331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2" name="TextBox 12"/>
          <p:cNvSpPr txBox="1"/>
          <p:nvPr/>
        </p:nvSpPr>
        <p:spPr>
          <a:xfrm>
            <a:off x="6852303" y="3204045"/>
            <a:ext cx="4583395" cy="1607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1" spc="248">
                <a:solidFill>
                  <a:srgbClr val="3E78B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VEPA </a:t>
            </a:r>
            <a:r>
              <a:rPr lang="en-US" sz="3100" b="1" spc="248" err="1">
                <a:solidFill>
                  <a:srgbClr val="3E78B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võimaldab</a:t>
            </a:r>
            <a:r>
              <a:rPr lang="en-US" sz="3100" b="1" spc="248">
                <a:solidFill>
                  <a:srgbClr val="3E78B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100" b="1" spc="248" err="1">
                <a:solidFill>
                  <a:srgbClr val="3E78B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luua</a:t>
            </a:r>
            <a:r>
              <a:rPr lang="en-US" sz="3100" b="1" spc="248">
                <a:solidFill>
                  <a:srgbClr val="3E78B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100" b="1" spc="248" err="1">
                <a:solidFill>
                  <a:srgbClr val="3E78B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toetava</a:t>
            </a:r>
            <a:r>
              <a:rPr lang="en-US" sz="3100" b="1" spc="248">
                <a:solidFill>
                  <a:srgbClr val="3E78B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100" b="1" spc="248" err="1">
                <a:solidFill>
                  <a:srgbClr val="3E78B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õpikeskkonna</a:t>
            </a:r>
            <a:endParaRPr lang="en-US" sz="3100" b="1" spc="248">
              <a:solidFill>
                <a:srgbClr val="3E78BD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041912" y="2447986"/>
            <a:ext cx="4500980" cy="836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299" noProof="1">
                <a:solidFill>
                  <a:srgbClr val="3E78BD"/>
                </a:solidFill>
                <a:latin typeface="Montserrat"/>
                <a:ea typeface="Montserrat"/>
                <a:cs typeface="Montserrat"/>
                <a:sym typeface="Montserrat"/>
              </a:rPr>
              <a:t>Suurendades psühholoogilist turvatunnet ja paindlikkust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72578" y="2447986"/>
            <a:ext cx="2841885" cy="836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299">
                <a:solidFill>
                  <a:srgbClr val="3E78BD"/>
                </a:solidFill>
                <a:latin typeface="Montserrat"/>
                <a:ea typeface="Montserrat"/>
                <a:cs typeface="Montserrat"/>
                <a:sym typeface="Montserrat"/>
              </a:rPr>
              <a:t>Vähendades kahjulikke mõjusid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872578" y="6938839"/>
            <a:ext cx="3390505" cy="836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299">
                <a:solidFill>
                  <a:srgbClr val="3E78BD"/>
                </a:solidFill>
                <a:latin typeface="Montserrat"/>
                <a:ea typeface="Montserrat"/>
                <a:cs typeface="Montserrat"/>
                <a:sym typeface="Montserrat"/>
              </a:rPr>
              <a:t>Piirates ja ennetades ebasobivat käitumist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811135" y="6938839"/>
            <a:ext cx="3731756" cy="836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299">
                <a:solidFill>
                  <a:srgbClr val="3E78BD"/>
                </a:solidFill>
                <a:latin typeface="Montserrat"/>
                <a:ea typeface="Montserrat"/>
                <a:cs typeface="Montserrat"/>
                <a:sym typeface="Montserrat"/>
              </a:rPr>
              <a:t>Kinnistades  prosotsiaalset käitumist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283194" y="786261"/>
            <a:ext cx="9721611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spc="319">
                <a:solidFill>
                  <a:srgbClr val="3E78B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VEPA metoodika põhimõtted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110416" y="3549024"/>
            <a:ext cx="4383912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i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Nt kiusamine, ähvardamine, tõrjumine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10416" y="8036119"/>
            <a:ext cx="4567015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i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Nt tähelepanematus, hajevil olek, õppetegevusest kõrvale kaldumine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07301" y="8036119"/>
            <a:ext cx="4816702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i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Nt üksteise abistamine, üksteisega arvestamine ja teineteise toetamine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07301" y="3549485"/>
            <a:ext cx="5607774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i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Nt uute väljakutsete ja muutustega emotsionaalselt ja kognitiivselt toime tulemine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6223" y="319568"/>
            <a:ext cx="1591213" cy="533368"/>
          </a:xfrm>
          <a:custGeom>
            <a:avLst/>
            <a:gdLst/>
            <a:ahLst/>
            <a:cxnLst/>
            <a:rect l="l" t="t" r="r" b="b"/>
            <a:pathLst>
              <a:path w="1591213" h="533368">
                <a:moveTo>
                  <a:pt x="0" y="0"/>
                </a:moveTo>
                <a:lnTo>
                  <a:pt x="1591213" y="0"/>
                </a:lnTo>
                <a:lnTo>
                  <a:pt x="1591213" y="533368"/>
                </a:lnTo>
                <a:lnTo>
                  <a:pt x="0" y="5333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3" name="Freeform 3"/>
          <p:cNvSpPr/>
          <p:nvPr/>
        </p:nvSpPr>
        <p:spPr>
          <a:xfrm>
            <a:off x="2041912" y="143804"/>
            <a:ext cx="1538447" cy="884896"/>
          </a:xfrm>
          <a:custGeom>
            <a:avLst/>
            <a:gdLst/>
            <a:ahLst/>
            <a:cxnLst/>
            <a:rect l="l" t="t" r="r" b="b"/>
            <a:pathLst>
              <a:path w="1538447" h="884896">
                <a:moveTo>
                  <a:pt x="0" y="0"/>
                </a:moveTo>
                <a:lnTo>
                  <a:pt x="1538446" y="0"/>
                </a:lnTo>
                <a:lnTo>
                  <a:pt x="1538446" y="884896"/>
                </a:lnTo>
                <a:lnTo>
                  <a:pt x="0" y="8848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grpSp>
        <p:nvGrpSpPr>
          <p:cNvPr id="4" name="Group 4"/>
          <p:cNvGrpSpPr/>
          <p:nvPr/>
        </p:nvGrpSpPr>
        <p:grpSpPr>
          <a:xfrm>
            <a:off x="809468" y="1835996"/>
            <a:ext cx="12657429" cy="3369078"/>
            <a:chOff x="0" y="0"/>
            <a:chExt cx="3333644" cy="88732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33644" cy="887329"/>
            </a:xfrm>
            <a:custGeom>
              <a:avLst/>
              <a:gdLst/>
              <a:ahLst/>
              <a:cxnLst/>
              <a:rect l="l" t="t" r="r" b="b"/>
              <a:pathLst>
                <a:path w="3333644" h="887329">
                  <a:moveTo>
                    <a:pt x="31194" y="0"/>
                  </a:moveTo>
                  <a:lnTo>
                    <a:pt x="3302450" y="0"/>
                  </a:lnTo>
                  <a:cubicBezTo>
                    <a:pt x="3319678" y="0"/>
                    <a:pt x="3333644" y="13966"/>
                    <a:pt x="3333644" y="31194"/>
                  </a:cubicBezTo>
                  <a:lnTo>
                    <a:pt x="3333644" y="856135"/>
                  </a:lnTo>
                  <a:cubicBezTo>
                    <a:pt x="3333644" y="873363"/>
                    <a:pt x="3319678" y="887329"/>
                    <a:pt x="3302450" y="887329"/>
                  </a:cubicBezTo>
                  <a:lnTo>
                    <a:pt x="31194" y="887329"/>
                  </a:lnTo>
                  <a:cubicBezTo>
                    <a:pt x="13966" y="887329"/>
                    <a:pt x="0" y="873363"/>
                    <a:pt x="0" y="856135"/>
                  </a:cubicBezTo>
                  <a:lnTo>
                    <a:pt x="0" y="31194"/>
                  </a:lnTo>
                  <a:cubicBezTo>
                    <a:pt x="0" y="13966"/>
                    <a:pt x="13966" y="0"/>
                    <a:pt x="31194" y="0"/>
                  </a:cubicBezTo>
                  <a:close/>
                </a:path>
              </a:pathLst>
            </a:custGeom>
            <a:solidFill>
              <a:srgbClr val="EBC298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333644" cy="925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191151" y="5889222"/>
            <a:ext cx="13572947" cy="4051556"/>
            <a:chOff x="0" y="0"/>
            <a:chExt cx="3574768" cy="106707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574768" cy="1067076"/>
            </a:xfrm>
            <a:custGeom>
              <a:avLst/>
              <a:gdLst/>
              <a:ahLst/>
              <a:cxnLst/>
              <a:rect l="l" t="t" r="r" b="b"/>
              <a:pathLst>
                <a:path w="3574768" h="1067076">
                  <a:moveTo>
                    <a:pt x="29090" y="0"/>
                  </a:moveTo>
                  <a:lnTo>
                    <a:pt x="3545678" y="0"/>
                  </a:lnTo>
                  <a:cubicBezTo>
                    <a:pt x="3553393" y="0"/>
                    <a:pt x="3560792" y="3065"/>
                    <a:pt x="3566247" y="8520"/>
                  </a:cubicBezTo>
                  <a:cubicBezTo>
                    <a:pt x="3571703" y="13976"/>
                    <a:pt x="3574768" y="21375"/>
                    <a:pt x="3574768" y="29090"/>
                  </a:cubicBezTo>
                  <a:lnTo>
                    <a:pt x="3574768" y="1037986"/>
                  </a:lnTo>
                  <a:cubicBezTo>
                    <a:pt x="3574768" y="1045702"/>
                    <a:pt x="3571703" y="1053101"/>
                    <a:pt x="3566247" y="1058556"/>
                  </a:cubicBezTo>
                  <a:cubicBezTo>
                    <a:pt x="3560792" y="1064012"/>
                    <a:pt x="3553393" y="1067076"/>
                    <a:pt x="3545678" y="1067076"/>
                  </a:cubicBezTo>
                  <a:lnTo>
                    <a:pt x="29090" y="1067076"/>
                  </a:lnTo>
                  <a:cubicBezTo>
                    <a:pt x="21375" y="1067076"/>
                    <a:pt x="13976" y="1064012"/>
                    <a:pt x="8520" y="1058556"/>
                  </a:cubicBezTo>
                  <a:cubicBezTo>
                    <a:pt x="3065" y="1053101"/>
                    <a:pt x="0" y="1045702"/>
                    <a:pt x="0" y="1037986"/>
                  </a:cubicBezTo>
                  <a:lnTo>
                    <a:pt x="0" y="29090"/>
                  </a:lnTo>
                  <a:cubicBezTo>
                    <a:pt x="0" y="21375"/>
                    <a:pt x="3065" y="13976"/>
                    <a:pt x="8520" y="8520"/>
                  </a:cubicBezTo>
                  <a:cubicBezTo>
                    <a:pt x="13976" y="3065"/>
                    <a:pt x="21375" y="0"/>
                    <a:pt x="29090" y="0"/>
                  </a:cubicBezTo>
                  <a:close/>
                </a:path>
              </a:pathLst>
            </a:custGeom>
            <a:solidFill>
              <a:srgbClr val="EBC298">
                <a:alpha val="36863"/>
              </a:srgbClr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574768" cy="11051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2589542">
            <a:off x="13988967" y="1329432"/>
            <a:ext cx="2443343" cy="2827592"/>
          </a:xfrm>
          <a:custGeom>
            <a:avLst/>
            <a:gdLst/>
            <a:ahLst/>
            <a:cxnLst/>
            <a:rect l="l" t="t" r="r" b="b"/>
            <a:pathLst>
              <a:path w="2443343" h="2827592">
                <a:moveTo>
                  <a:pt x="0" y="0"/>
                </a:moveTo>
                <a:lnTo>
                  <a:pt x="2443343" y="0"/>
                </a:lnTo>
                <a:lnTo>
                  <a:pt x="2443343" y="2827592"/>
                </a:lnTo>
                <a:lnTo>
                  <a:pt x="0" y="28275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1" name="TextBox 11"/>
          <p:cNvSpPr txBox="1"/>
          <p:nvPr/>
        </p:nvSpPr>
        <p:spPr>
          <a:xfrm>
            <a:off x="4574004" y="6034257"/>
            <a:ext cx="12842511" cy="3659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199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Meeskonnatöö, kaasamine, üksteise tunnustamine ja järjepidev positiivne esile tõstmine muudab kooliskäimise meeldivamaks ja edukamaks.</a:t>
            </a:r>
          </a:p>
          <a:p>
            <a:pPr algn="l">
              <a:lnSpc>
                <a:spcPts val="3299"/>
              </a:lnSpc>
            </a:pPr>
            <a:endParaRPr lang="en-US" sz="2199">
              <a:solidFill>
                <a:srgbClr val="1D1D1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9"/>
              </a:lnSpc>
            </a:pPr>
            <a:r>
              <a:rPr lang="en-US" sz="2199" b="1">
                <a:solidFill>
                  <a:srgbClr val="3E78B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VEPA-mängus</a:t>
            </a:r>
            <a:r>
              <a:rPr lang="en-US" sz="2199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 kasutatavad meetodid ja elemendid arendavad eneseregulatsiooni oskust, tänu millele suudab laps jälgida, hinnata ja kontrollida oma käitumist ja emotsioone, omandada uusi oskuseid ning tulla toime tugevate tunnetega. </a:t>
            </a:r>
          </a:p>
          <a:p>
            <a:pPr algn="l">
              <a:lnSpc>
                <a:spcPts val="3299"/>
              </a:lnSpc>
            </a:pPr>
            <a:endParaRPr lang="en-US" sz="2199">
              <a:solidFill>
                <a:srgbClr val="1D1D1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9"/>
              </a:lnSpc>
            </a:pPr>
            <a:r>
              <a:rPr lang="en-US" sz="2199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See aitab lapsel tulevikus kujundada teadlikult oma elu, püstitada eesmärke ja nende poole liikuda.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41829" y="2487539"/>
            <a:ext cx="11859859" cy="2078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22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Käitumine ei ole kaasasündinud anne, vaid oskus, mida saab arendada. </a:t>
            </a:r>
          </a:p>
          <a:p>
            <a:pPr algn="l">
              <a:lnSpc>
                <a:spcPts val="3300"/>
              </a:lnSpc>
            </a:pPr>
            <a:endParaRPr lang="en-US" sz="2200">
              <a:solidFill>
                <a:srgbClr val="1D1D1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300"/>
              </a:lnSpc>
            </a:pPr>
            <a:r>
              <a:rPr lang="en-US" sz="22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See tähendab, kui laps käitub ebasobivalt, siis on mõni osaoskus tal veel omandamata või olukord on liiga pingeline, et ta saaks seda oskust edukalt rakendada.</a:t>
            </a:r>
          </a:p>
        </p:txBody>
      </p:sp>
      <p:sp>
        <p:nvSpPr>
          <p:cNvPr id="13" name="Freeform 13"/>
          <p:cNvSpPr/>
          <p:nvPr/>
        </p:nvSpPr>
        <p:spPr>
          <a:xfrm rot="-2902695" flipH="1">
            <a:off x="1300905" y="5582017"/>
            <a:ext cx="2443343" cy="2827592"/>
          </a:xfrm>
          <a:custGeom>
            <a:avLst/>
            <a:gdLst/>
            <a:ahLst/>
            <a:cxnLst/>
            <a:rect l="l" t="t" r="r" b="b"/>
            <a:pathLst>
              <a:path w="2443343" h="2827592">
                <a:moveTo>
                  <a:pt x="2443343" y="0"/>
                </a:moveTo>
                <a:lnTo>
                  <a:pt x="0" y="0"/>
                </a:lnTo>
                <a:lnTo>
                  <a:pt x="0" y="2827592"/>
                </a:lnTo>
                <a:lnTo>
                  <a:pt x="2443343" y="2827592"/>
                </a:lnTo>
                <a:lnTo>
                  <a:pt x="2443343" y="0"/>
                </a:lnTo>
                <a:close/>
              </a:path>
            </a:pathLst>
          </a:custGeom>
          <a:blipFill>
            <a:blip r:embed="rId4">
              <a:alphaModFix amt="7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4" name="TextBox 14"/>
          <p:cNvSpPr txBox="1"/>
          <p:nvPr/>
        </p:nvSpPr>
        <p:spPr>
          <a:xfrm>
            <a:off x="3685133" y="660400"/>
            <a:ext cx="10786942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spc="319">
                <a:solidFill>
                  <a:srgbClr val="3E78B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Käitumine on arendatav oskus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3123" y="3489816"/>
            <a:ext cx="4384472" cy="772335"/>
            <a:chOff x="0" y="0"/>
            <a:chExt cx="1154758" cy="2034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4758" cy="203413"/>
            </a:xfrm>
            <a:custGeom>
              <a:avLst/>
              <a:gdLst/>
              <a:ahLst/>
              <a:cxnLst/>
              <a:rect l="l" t="t" r="r" b="b"/>
              <a:pathLst>
                <a:path w="1154758" h="203413">
                  <a:moveTo>
                    <a:pt x="90054" y="0"/>
                  </a:moveTo>
                  <a:lnTo>
                    <a:pt x="1064704" y="0"/>
                  </a:lnTo>
                  <a:cubicBezTo>
                    <a:pt x="1088588" y="0"/>
                    <a:pt x="1111493" y="9488"/>
                    <a:pt x="1128382" y="26376"/>
                  </a:cubicBezTo>
                  <a:cubicBezTo>
                    <a:pt x="1145270" y="43264"/>
                    <a:pt x="1154758" y="66170"/>
                    <a:pt x="1154758" y="90054"/>
                  </a:cubicBezTo>
                  <a:lnTo>
                    <a:pt x="1154758" y="113360"/>
                  </a:lnTo>
                  <a:cubicBezTo>
                    <a:pt x="1154758" y="137243"/>
                    <a:pt x="1145270" y="160149"/>
                    <a:pt x="1128382" y="177037"/>
                  </a:cubicBezTo>
                  <a:cubicBezTo>
                    <a:pt x="1111493" y="193926"/>
                    <a:pt x="1088588" y="203413"/>
                    <a:pt x="1064704" y="203413"/>
                  </a:cubicBezTo>
                  <a:lnTo>
                    <a:pt x="90054" y="203413"/>
                  </a:lnTo>
                  <a:cubicBezTo>
                    <a:pt x="66170" y="203413"/>
                    <a:pt x="43264" y="193926"/>
                    <a:pt x="26376" y="177037"/>
                  </a:cubicBezTo>
                  <a:cubicBezTo>
                    <a:pt x="9488" y="160149"/>
                    <a:pt x="0" y="137243"/>
                    <a:pt x="0" y="113360"/>
                  </a:cubicBezTo>
                  <a:lnTo>
                    <a:pt x="0" y="90054"/>
                  </a:lnTo>
                  <a:cubicBezTo>
                    <a:pt x="0" y="66170"/>
                    <a:pt x="9488" y="43264"/>
                    <a:pt x="26376" y="26376"/>
                  </a:cubicBezTo>
                  <a:cubicBezTo>
                    <a:pt x="43264" y="9488"/>
                    <a:pt x="66170" y="0"/>
                    <a:pt x="90054" y="0"/>
                  </a:cubicBezTo>
                  <a:close/>
                </a:path>
              </a:pathLst>
            </a:custGeom>
            <a:solidFill>
              <a:srgbClr val="DFA366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54758" cy="2415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869138" y="2424925"/>
            <a:ext cx="4384472" cy="772335"/>
            <a:chOff x="0" y="0"/>
            <a:chExt cx="1154758" cy="2034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54758" cy="203413"/>
            </a:xfrm>
            <a:custGeom>
              <a:avLst/>
              <a:gdLst/>
              <a:ahLst/>
              <a:cxnLst/>
              <a:rect l="l" t="t" r="r" b="b"/>
              <a:pathLst>
                <a:path w="1154758" h="203413">
                  <a:moveTo>
                    <a:pt x="90054" y="0"/>
                  </a:moveTo>
                  <a:lnTo>
                    <a:pt x="1064704" y="0"/>
                  </a:lnTo>
                  <a:cubicBezTo>
                    <a:pt x="1088588" y="0"/>
                    <a:pt x="1111493" y="9488"/>
                    <a:pt x="1128382" y="26376"/>
                  </a:cubicBezTo>
                  <a:cubicBezTo>
                    <a:pt x="1145270" y="43264"/>
                    <a:pt x="1154758" y="66170"/>
                    <a:pt x="1154758" y="90054"/>
                  </a:cubicBezTo>
                  <a:lnTo>
                    <a:pt x="1154758" y="113360"/>
                  </a:lnTo>
                  <a:cubicBezTo>
                    <a:pt x="1154758" y="137243"/>
                    <a:pt x="1145270" y="160149"/>
                    <a:pt x="1128382" y="177037"/>
                  </a:cubicBezTo>
                  <a:cubicBezTo>
                    <a:pt x="1111493" y="193926"/>
                    <a:pt x="1088588" y="203413"/>
                    <a:pt x="1064704" y="203413"/>
                  </a:cubicBezTo>
                  <a:lnTo>
                    <a:pt x="90054" y="203413"/>
                  </a:lnTo>
                  <a:cubicBezTo>
                    <a:pt x="66170" y="203413"/>
                    <a:pt x="43264" y="193926"/>
                    <a:pt x="26376" y="177037"/>
                  </a:cubicBezTo>
                  <a:cubicBezTo>
                    <a:pt x="9488" y="160149"/>
                    <a:pt x="0" y="137243"/>
                    <a:pt x="0" y="113360"/>
                  </a:cubicBezTo>
                  <a:lnTo>
                    <a:pt x="0" y="90054"/>
                  </a:lnTo>
                  <a:cubicBezTo>
                    <a:pt x="0" y="66170"/>
                    <a:pt x="9488" y="43264"/>
                    <a:pt x="26376" y="26376"/>
                  </a:cubicBezTo>
                  <a:cubicBezTo>
                    <a:pt x="43264" y="9488"/>
                    <a:pt x="66170" y="0"/>
                    <a:pt x="90054" y="0"/>
                  </a:cubicBezTo>
                  <a:close/>
                </a:path>
              </a:pathLst>
            </a:custGeom>
            <a:solidFill>
              <a:srgbClr val="E4B483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154758" cy="2415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679261" y="1990190"/>
            <a:ext cx="4384472" cy="772335"/>
            <a:chOff x="0" y="0"/>
            <a:chExt cx="1154758" cy="2034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54758" cy="203413"/>
            </a:xfrm>
            <a:custGeom>
              <a:avLst/>
              <a:gdLst/>
              <a:ahLst/>
              <a:cxnLst/>
              <a:rect l="l" t="t" r="r" b="b"/>
              <a:pathLst>
                <a:path w="1154758" h="203413">
                  <a:moveTo>
                    <a:pt x="90054" y="0"/>
                  </a:moveTo>
                  <a:lnTo>
                    <a:pt x="1064704" y="0"/>
                  </a:lnTo>
                  <a:cubicBezTo>
                    <a:pt x="1088588" y="0"/>
                    <a:pt x="1111493" y="9488"/>
                    <a:pt x="1128382" y="26376"/>
                  </a:cubicBezTo>
                  <a:cubicBezTo>
                    <a:pt x="1145270" y="43264"/>
                    <a:pt x="1154758" y="66170"/>
                    <a:pt x="1154758" y="90054"/>
                  </a:cubicBezTo>
                  <a:lnTo>
                    <a:pt x="1154758" y="113360"/>
                  </a:lnTo>
                  <a:cubicBezTo>
                    <a:pt x="1154758" y="137243"/>
                    <a:pt x="1145270" y="160149"/>
                    <a:pt x="1128382" y="177037"/>
                  </a:cubicBezTo>
                  <a:cubicBezTo>
                    <a:pt x="1111493" y="193926"/>
                    <a:pt x="1088588" y="203413"/>
                    <a:pt x="1064704" y="203413"/>
                  </a:cubicBezTo>
                  <a:lnTo>
                    <a:pt x="90054" y="203413"/>
                  </a:lnTo>
                  <a:cubicBezTo>
                    <a:pt x="66170" y="203413"/>
                    <a:pt x="43264" y="193926"/>
                    <a:pt x="26376" y="177037"/>
                  </a:cubicBezTo>
                  <a:cubicBezTo>
                    <a:pt x="9488" y="160149"/>
                    <a:pt x="0" y="137243"/>
                    <a:pt x="0" y="113360"/>
                  </a:cubicBezTo>
                  <a:lnTo>
                    <a:pt x="0" y="90054"/>
                  </a:lnTo>
                  <a:cubicBezTo>
                    <a:pt x="0" y="66170"/>
                    <a:pt x="9488" y="43264"/>
                    <a:pt x="26376" y="26376"/>
                  </a:cubicBezTo>
                  <a:cubicBezTo>
                    <a:pt x="43264" y="9488"/>
                    <a:pt x="66170" y="0"/>
                    <a:pt x="90054" y="0"/>
                  </a:cubicBezTo>
                  <a:close/>
                </a:path>
              </a:pathLst>
            </a:custGeom>
            <a:solidFill>
              <a:srgbClr val="EBC298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154758" cy="2415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96791" y="4488840"/>
            <a:ext cx="4301846" cy="3623723"/>
            <a:chOff x="0" y="0"/>
            <a:chExt cx="1154758" cy="123367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54758" cy="1233671"/>
            </a:xfrm>
            <a:custGeom>
              <a:avLst/>
              <a:gdLst/>
              <a:ahLst/>
              <a:cxnLst/>
              <a:rect l="l" t="t" r="r" b="b"/>
              <a:pathLst>
                <a:path w="1154758" h="1233671">
                  <a:moveTo>
                    <a:pt x="90054" y="0"/>
                  </a:moveTo>
                  <a:lnTo>
                    <a:pt x="1064704" y="0"/>
                  </a:lnTo>
                  <a:cubicBezTo>
                    <a:pt x="1088588" y="0"/>
                    <a:pt x="1111493" y="9488"/>
                    <a:pt x="1128382" y="26376"/>
                  </a:cubicBezTo>
                  <a:cubicBezTo>
                    <a:pt x="1145270" y="43264"/>
                    <a:pt x="1154758" y="66170"/>
                    <a:pt x="1154758" y="90054"/>
                  </a:cubicBezTo>
                  <a:lnTo>
                    <a:pt x="1154758" y="1143618"/>
                  </a:lnTo>
                  <a:cubicBezTo>
                    <a:pt x="1154758" y="1167501"/>
                    <a:pt x="1145270" y="1190407"/>
                    <a:pt x="1128382" y="1207295"/>
                  </a:cubicBezTo>
                  <a:cubicBezTo>
                    <a:pt x="1111493" y="1224184"/>
                    <a:pt x="1088588" y="1233671"/>
                    <a:pt x="1064704" y="1233671"/>
                  </a:cubicBezTo>
                  <a:lnTo>
                    <a:pt x="90054" y="1233671"/>
                  </a:lnTo>
                  <a:cubicBezTo>
                    <a:pt x="66170" y="1233671"/>
                    <a:pt x="43264" y="1224184"/>
                    <a:pt x="26376" y="1207295"/>
                  </a:cubicBezTo>
                  <a:cubicBezTo>
                    <a:pt x="9488" y="1190407"/>
                    <a:pt x="0" y="1167501"/>
                    <a:pt x="0" y="1143618"/>
                  </a:cubicBezTo>
                  <a:lnTo>
                    <a:pt x="0" y="90054"/>
                  </a:lnTo>
                  <a:cubicBezTo>
                    <a:pt x="0" y="66170"/>
                    <a:pt x="9488" y="43264"/>
                    <a:pt x="26376" y="26376"/>
                  </a:cubicBezTo>
                  <a:cubicBezTo>
                    <a:pt x="43264" y="9488"/>
                    <a:pt x="66170" y="0"/>
                    <a:pt x="90054" y="0"/>
                  </a:cubicBezTo>
                  <a:close/>
                </a:path>
              </a:pathLst>
            </a:custGeom>
            <a:solidFill>
              <a:srgbClr val="DFA366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154758" cy="12717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993077" y="3509011"/>
            <a:ext cx="4315617" cy="4589780"/>
            <a:chOff x="0" y="0"/>
            <a:chExt cx="1154758" cy="15098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54758" cy="1509868"/>
            </a:xfrm>
            <a:custGeom>
              <a:avLst/>
              <a:gdLst/>
              <a:ahLst/>
              <a:cxnLst/>
              <a:rect l="l" t="t" r="r" b="b"/>
              <a:pathLst>
                <a:path w="1154758" h="1509868">
                  <a:moveTo>
                    <a:pt x="90054" y="0"/>
                  </a:moveTo>
                  <a:lnTo>
                    <a:pt x="1064704" y="0"/>
                  </a:lnTo>
                  <a:cubicBezTo>
                    <a:pt x="1088588" y="0"/>
                    <a:pt x="1111493" y="9488"/>
                    <a:pt x="1128382" y="26376"/>
                  </a:cubicBezTo>
                  <a:cubicBezTo>
                    <a:pt x="1145270" y="43264"/>
                    <a:pt x="1154758" y="66170"/>
                    <a:pt x="1154758" y="90054"/>
                  </a:cubicBezTo>
                  <a:lnTo>
                    <a:pt x="1154758" y="1419814"/>
                  </a:lnTo>
                  <a:cubicBezTo>
                    <a:pt x="1154758" y="1443698"/>
                    <a:pt x="1145270" y="1466604"/>
                    <a:pt x="1128382" y="1483492"/>
                  </a:cubicBezTo>
                  <a:cubicBezTo>
                    <a:pt x="1111493" y="1500380"/>
                    <a:pt x="1088588" y="1509868"/>
                    <a:pt x="1064704" y="1509868"/>
                  </a:cubicBezTo>
                  <a:lnTo>
                    <a:pt x="90054" y="1509868"/>
                  </a:lnTo>
                  <a:cubicBezTo>
                    <a:pt x="66170" y="1509868"/>
                    <a:pt x="43264" y="1500380"/>
                    <a:pt x="26376" y="1483492"/>
                  </a:cubicBezTo>
                  <a:cubicBezTo>
                    <a:pt x="9488" y="1466604"/>
                    <a:pt x="0" y="1443698"/>
                    <a:pt x="0" y="1419814"/>
                  </a:cubicBezTo>
                  <a:lnTo>
                    <a:pt x="0" y="90054"/>
                  </a:lnTo>
                  <a:cubicBezTo>
                    <a:pt x="0" y="66170"/>
                    <a:pt x="9488" y="43264"/>
                    <a:pt x="26376" y="26376"/>
                  </a:cubicBezTo>
                  <a:cubicBezTo>
                    <a:pt x="43264" y="9488"/>
                    <a:pt x="66170" y="0"/>
                    <a:pt x="90054" y="0"/>
                  </a:cubicBezTo>
                  <a:close/>
                </a:path>
              </a:pathLst>
            </a:custGeom>
            <a:solidFill>
              <a:srgbClr val="E4B483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154758" cy="15479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679261" y="3194805"/>
            <a:ext cx="4384472" cy="4903986"/>
            <a:chOff x="0" y="0"/>
            <a:chExt cx="1154758" cy="178122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54758" cy="1781223"/>
            </a:xfrm>
            <a:custGeom>
              <a:avLst/>
              <a:gdLst/>
              <a:ahLst/>
              <a:cxnLst/>
              <a:rect l="l" t="t" r="r" b="b"/>
              <a:pathLst>
                <a:path w="1154758" h="1781223">
                  <a:moveTo>
                    <a:pt x="90054" y="0"/>
                  </a:moveTo>
                  <a:lnTo>
                    <a:pt x="1064704" y="0"/>
                  </a:lnTo>
                  <a:cubicBezTo>
                    <a:pt x="1088588" y="0"/>
                    <a:pt x="1111493" y="9488"/>
                    <a:pt x="1128382" y="26376"/>
                  </a:cubicBezTo>
                  <a:cubicBezTo>
                    <a:pt x="1145270" y="43264"/>
                    <a:pt x="1154758" y="66170"/>
                    <a:pt x="1154758" y="90054"/>
                  </a:cubicBezTo>
                  <a:lnTo>
                    <a:pt x="1154758" y="1691170"/>
                  </a:lnTo>
                  <a:cubicBezTo>
                    <a:pt x="1154758" y="1715053"/>
                    <a:pt x="1145270" y="1737959"/>
                    <a:pt x="1128382" y="1754847"/>
                  </a:cubicBezTo>
                  <a:cubicBezTo>
                    <a:pt x="1111493" y="1771736"/>
                    <a:pt x="1088588" y="1781223"/>
                    <a:pt x="1064704" y="1781223"/>
                  </a:cubicBezTo>
                  <a:lnTo>
                    <a:pt x="90054" y="1781223"/>
                  </a:lnTo>
                  <a:cubicBezTo>
                    <a:pt x="66170" y="1781223"/>
                    <a:pt x="43264" y="1771736"/>
                    <a:pt x="26376" y="1754847"/>
                  </a:cubicBezTo>
                  <a:cubicBezTo>
                    <a:pt x="9488" y="1737959"/>
                    <a:pt x="0" y="1715053"/>
                    <a:pt x="0" y="1691170"/>
                  </a:cubicBezTo>
                  <a:lnTo>
                    <a:pt x="0" y="90054"/>
                  </a:lnTo>
                  <a:cubicBezTo>
                    <a:pt x="0" y="66170"/>
                    <a:pt x="9488" y="43264"/>
                    <a:pt x="26376" y="26376"/>
                  </a:cubicBezTo>
                  <a:cubicBezTo>
                    <a:pt x="43264" y="9488"/>
                    <a:pt x="66170" y="0"/>
                    <a:pt x="90054" y="0"/>
                  </a:cubicBezTo>
                  <a:close/>
                </a:path>
              </a:pathLst>
            </a:custGeom>
            <a:solidFill>
              <a:srgbClr val="EBC298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154758" cy="18193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346223" y="319568"/>
            <a:ext cx="1591213" cy="533368"/>
          </a:xfrm>
          <a:custGeom>
            <a:avLst/>
            <a:gdLst/>
            <a:ahLst/>
            <a:cxnLst/>
            <a:rect l="l" t="t" r="r" b="b"/>
            <a:pathLst>
              <a:path w="1591213" h="533368">
                <a:moveTo>
                  <a:pt x="0" y="0"/>
                </a:moveTo>
                <a:lnTo>
                  <a:pt x="1591213" y="0"/>
                </a:lnTo>
                <a:lnTo>
                  <a:pt x="1591213" y="533368"/>
                </a:lnTo>
                <a:lnTo>
                  <a:pt x="0" y="5333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21" name="Freeform 21"/>
          <p:cNvSpPr/>
          <p:nvPr/>
        </p:nvSpPr>
        <p:spPr>
          <a:xfrm>
            <a:off x="2041912" y="143804"/>
            <a:ext cx="1538447" cy="884896"/>
          </a:xfrm>
          <a:custGeom>
            <a:avLst/>
            <a:gdLst/>
            <a:ahLst/>
            <a:cxnLst/>
            <a:rect l="l" t="t" r="r" b="b"/>
            <a:pathLst>
              <a:path w="1538447" h="884896">
                <a:moveTo>
                  <a:pt x="0" y="0"/>
                </a:moveTo>
                <a:lnTo>
                  <a:pt x="1538446" y="0"/>
                </a:lnTo>
                <a:lnTo>
                  <a:pt x="1538446" y="884896"/>
                </a:lnTo>
                <a:lnTo>
                  <a:pt x="0" y="8848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22" name="Freeform 22"/>
          <p:cNvSpPr/>
          <p:nvPr/>
        </p:nvSpPr>
        <p:spPr>
          <a:xfrm rot="19952835">
            <a:off x="5710810" y="3056243"/>
            <a:ext cx="1206946" cy="684332"/>
          </a:xfrm>
          <a:custGeom>
            <a:avLst/>
            <a:gdLst/>
            <a:ahLst/>
            <a:cxnLst/>
            <a:rect l="l" t="t" r="r" b="b"/>
            <a:pathLst>
              <a:path w="1206946" h="684332">
                <a:moveTo>
                  <a:pt x="0" y="0"/>
                </a:moveTo>
                <a:lnTo>
                  <a:pt x="1206946" y="0"/>
                </a:lnTo>
                <a:lnTo>
                  <a:pt x="1206946" y="684332"/>
                </a:lnTo>
                <a:lnTo>
                  <a:pt x="0" y="6843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23" name="TextBox 23"/>
          <p:cNvSpPr txBox="1"/>
          <p:nvPr/>
        </p:nvSpPr>
        <p:spPr>
          <a:xfrm>
            <a:off x="7010171" y="3680281"/>
            <a:ext cx="4243785" cy="4343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noProof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Algklassiõpilaste paranenud lugemisoskused</a:t>
            </a:r>
            <a:endParaRPr lang="en-US" sz="2200" noProof="1">
              <a:solidFill>
                <a:srgbClr val="1D1D1B"/>
              </a:solidFill>
              <a:latin typeface="Montserrat"/>
              <a:ea typeface="Montserrat"/>
              <a:cs typeface="Montserrat"/>
            </a:endParaRPr>
          </a:p>
          <a:p>
            <a:pPr algn="ctr">
              <a:lnSpc>
                <a:spcPts val="3080"/>
              </a:lnSpc>
            </a:pPr>
            <a:endParaRPr lang="en-US" sz="2200" noProof="1">
              <a:solidFill>
                <a:srgbClr val="1D1D1B"/>
              </a:solidFill>
              <a:latin typeface="Montserrat"/>
              <a:ea typeface="Montserrat"/>
              <a:cs typeface="Montserrat"/>
            </a:endParaRPr>
          </a:p>
          <a:p>
            <a:pPr algn="ctr">
              <a:lnSpc>
                <a:spcPts val="3080"/>
              </a:lnSpc>
            </a:pPr>
            <a:r>
              <a:rPr lang="en-US" sz="2200" noProof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Paranenud tulemused lugemises ja matemaatikas</a:t>
            </a:r>
            <a:endParaRPr lang="en-US" sz="2200" noProof="1">
              <a:solidFill>
                <a:srgbClr val="1D1D1B"/>
              </a:solidFill>
              <a:latin typeface="Montserrat"/>
              <a:ea typeface="Montserrat"/>
              <a:cs typeface="Montserrat"/>
            </a:endParaRPr>
          </a:p>
          <a:p>
            <a:pPr algn="ctr">
              <a:lnSpc>
                <a:spcPts val="3080"/>
              </a:lnSpc>
            </a:pPr>
            <a:endParaRPr lang="en-US" sz="2200" noProof="1">
              <a:solidFill>
                <a:srgbClr val="1D1D1B"/>
              </a:solidFill>
              <a:latin typeface="Montserrat"/>
              <a:ea typeface="Montserrat"/>
              <a:cs typeface="Montserrat"/>
            </a:endParaRPr>
          </a:p>
          <a:p>
            <a:pPr algn="ctr">
              <a:lnSpc>
                <a:spcPts val="3080"/>
              </a:lnSpc>
            </a:pPr>
            <a:r>
              <a:rPr lang="en-US" sz="2200" noProof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Õpetajatel suurenenud enesetõhusus</a:t>
            </a:r>
            <a:endParaRPr lang="en-US" sz="2200" noProof="1">
              <a:solidFill>
                <a:srgbClr val="1D1D1B"/>
              </a:solidFill>
              <a:latin typeface="Montserrat"/>
              <a:ea typeface="Montserrat"/>
              <a:cs typeface="Montserrat"/>
            </a:endParaRPr>
          </a:p>
          <a:p>
            <a:pPr algn="ctr">
              <a:lnSpc>
                <a:spcPts val="3080"/>
              </a:lnSpc>
            </a:pPr>
            <a:endParaRPr lang="en-US" sz="2200" noProof="1">
              <a:solidFill>
                <a:srgbClr val="1D1D1B"/>
              </a:solidFill>
              <a:latin typeface="Montserrat"/>
              <a:ea typeface="Montserrat"/>
              <a:cs typeface="Montserrat"/>
            </a:endParaRP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noProof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Vähenenud koolivägivald ja õppetööst kõrvalejäämist</a:t>
            </a:r>
            <a:endParaRPr lang="en-US" sz="2200" noProof="1">
              <a:solidFill>
                <a:srgbClr val="1D1D1B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294611" y="1321751"/>
            <a:ext cx="9721611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50" b="1" spc="319">
                <a:solidFill>
                  <a:srgbClr val="3E78B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VEPA </a:t>
            </a:r>
            <a:r>
              <a:rPr lang="en-US" sz="3950" b="1" spc="319" noProof="1">
                <a:solidFill>
                  <a:srgbClr val="3E78B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metoodika</a:t>
            </a:r>
            <a:r>
              <a:rPr lang="en-US" sz="3950" b="1" spc="319">
                <a:solidFill>
                  <a:srgbClr val="3E78B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950" b="1" spc="319" noProof="1">
                <a:solidFill>
                  <a:srgbClr val="3E78B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tulemused</a:t>
            </a:r>
            <a:r>
              <a:rPr lang="en-US" sz="3950" b="1" spc="319">
                <a:solidFill>
                  <a:srgbClr val="3E78B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814830" y="3678100"/>
            <a:ext cx="983010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50" b="1" noProof="1">
                <a:solidFill>
                  <a:srgbClr val="3E78B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Kiired</a:t>
            </a:r>
            <a:endParaRPr lang="en-US" sz="2450" b="1" noProof="1">
              <a:solidFill>
                <a:srgbClr val="3E78BD"/>
              </a:solidFill>
              <a:latin typeface="Montserrat Bold"/>
              <a:ea typeface="Montserrat Bold"/>
              <a:cs typeface="Montserrat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7840680" y="2599439"/>
            <a:ext cx="2413843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50" b="1" spc="199" noProof="1">
                <a:solidFill>
                  <a:srgbClr val="3E78B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Lühiajalised</a:t>
            </a:r>
            <a:r>
              <a:rPr lang="en-US" sz="2450" b="1" spc="199">
                <a:solidFill>
                  <a:srgbClr val="3E78B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704159" y="2164703"/>
            <a:ext cx="2307134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50" b="1" spc="199" noProof="1">
                <a:solidFill>
                  <a:srgbClr val="3E78B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Pikaajalised</a:t>
            </a:r>
            <a:endParaRPr lang="en-US" sz="2450" b="1" spc="199" noProof="1">
              <a:solidFill>
                <a:srgbClr val="3E78BD"/>
              </a:solidFill>
              <a:latin typeface="Montserrat Bold"/>
              <a:ea typeface="Montserrat Bold"/>
              <a:cs typeface="Montserrat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294611" y="4647765"/>
            <a:ext cx="4243785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200" noProof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Vähenenud ebasobiv käitumine</a:t>
            </a:r>
            <a:endParaRPr lang="en-US" noProof="1">
              <a:ea typeface="Calibri"/>
              <a:cs typeface="Calibri"/>
            </a:endParaRPr>
          </a:p>
          <a:p>
            <a:pPr algn="ctr"/>
            <a:endParaRPr lang="en-US" sz="2200" noProof="1">
              <a:solidFill>
                <a:srgbClr val="1D1D1B"/>
              </a:solidFill>
              <a:latin typeface="Montserrat"/>
              <a:ea typeface="Montserrat"/>
              <a:cs typeface="Montserrat"/>
            </a:endParaRPr>
          </a:p>
          <a:p>
            <a:pPr algn="ctr"/>
            <a:r>
              <a:rPr lang="en-US" sz="2200" noProof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Paranenud tähelepanu</a:t>
            </a:r>
            <a:endParaRPr lang="en-US" sz="2200" noProof="1">
              <a:solidFill>
                <a:srgbClr val="1D1D1B"/>
              </a:solidFill>
              <a:latin typeface="Montserrat"/>
              <a:ea typeface="Montserrat"/>
              <a:cs typeface="Montserrat"/>
            </a:endParaRPr>
          </a:p>
          <a:p>
            <a:pPr algn="ctr"/>
            <a:r>
              <a:rPr lang="en-US" sz="2200" noProof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 ja keskendumine</a:t>
            </a:r>
            <a:endParaRPr lang="en-US" sz="2200" noProof="1">
              <a:solidFill>
                <a:srgbClr val="1D1D1B"/>
              </a:solidFill>
              <a:latin typeface="Montserrat"/>
              <a:ea typeface="Montserrat"/>
              <a:cs typeface="Montserrat"/>
            </a:endParaRPr>
          </a:p>
          <a:p>
            <a:pPr algn="ctr"/>
            <a:endParaRPr lang="en-US" sz="2200" noProof="1">
              <a:solidFill>
                <a:srgbClr val="1D1D1B"/>
              </a:solidFill>
              <a:latin typeface="Montserrat"/>
              <a:ea typeface="Montserrat"/>
              <a:cs typeface="Montserrat"/>
            </a:endParaRPr>
          </a:p>
          <a:p>
            <a:pPr algn="ctr"/>
            <a:r>
              <a:rPr lang="en-US" sz="2200" noProof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Paremad prosotsiaalsed oskused</a:t>
            </a:r>
            <a:endParaRPr lang="en-US" sz="2200" noProof="1">
              <a:solidFill>
                <a:srgbClr val="1D1D1B"/>
              </a:solidFill>
              <a:latin typeface="Montserrat"/>
              <a:ea typeface="Montserrat"/>
              <a:cs typeface="Montserrat"/>
            </a:endParaRPr>
          </a:p>
          <a:p>
            <a:pPr algn="ctr"/>
            <a:endParaRPr lang="en-US" sz="2200" noProof="1">
              <a:solidFill>
                <a:srgbClr val="1D1D1B"/>
              </a:solidFill>
              <a:latin typeface="Montserrat"/>
              <a:ea typeface="Montserrat"/>
              <a:cs typeface="Montserrat"/>
            </a:endParaRPr>
          </a:p>
          <a:p>
            <a:pPr algn="ctr">
              <a:spcBef>
                <a:spcPct val="0"/>
              </a:spcBef>
            </a:pPr>
            <a:r>
              <a:rPr lang="en-US" sz="2200" noProof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Tõhusam ajakasutus tundides</a:t>
            </a:r>
            <a:endParaRPr lang="en-US" sz="2200" noProof="1">
              <a:solidFill>
                <a:srgbClr val="1D1D1B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2773478" y="3672053"/>
            <a:ext cx="4202472" cy="3945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noProof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Suurem kooli lõpetamise ja ülikooli astumise määr</a:t>
            </a:r>
            <a:endParaRPr lang="en-US" sz="2200" noProof="1">
              <a:solidFill>
                <a:srgbClr val="1D1D1B"/>
              </a:solidFill>
              <a:latin typeface="Montserrat"/>
            </a:endParaRPr>
          </a:p>
          <a:p>
            <a:pPr algn="ctr">
              <a:lnSpc>
                <a:spcPts val="3080"/>
              </a:lnSpc>
            </a:pPr>
            <a:endParaRPr lang="en-US" sz="2200" noProof="1">
              <a:solidFill>
                <a:srgbClr val="1D1D1B"/>
              </a:solidFill>
              <a:latin typeface="Montserrat"/>
              <a:ea typeface="Montserrat"/>
              <a:cs typeface="Montserrat"/>
            </a:endParaRPr>
          </a:p>
          <a:p>
            <a:pPr algn="ctr">
              <a:lnSpc>
                <a:spcPts val="3080"/>
              </a:lnSpc>
            </a:pPr>
            <a:r>
              <a:rPr lang="en-US" sz="2200" noProof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Vähem vaimse tervise- ja käitumisprobleeme</a:t>
            </a:r>
            <a:endParaRPr lang="en-US" sz="2200" noProof="1">
              <a:solidFill>
                <a:srgbClr val="1D1D1B"/>
              </a:solidFill>
              <a:latin typeface="Montserrat"/>
              <a:ea typeface="Montserrat"/>
              <a:cs typeface="Montserrat"/>
            </a:endParaRPr>
          </a:p>
          <a:p>
            <a:pPr algn="ctr">
              <a:lnSpc>
                <a:spcPts val="3080"/>
              </a:lnSpc>
            </a:pPr>
            <a:endParaRPr lang="en-US" sz="2200" noProof="1">
              <a:solidFill>
                <a:srgbClr val="1D1D1B"/>
              </a:solidFill>
              <a:latin typeface="Montserrat"/>
              <a:ea typeface="Montserrat"/>
              <a:cs typeface="Montserrat"/>
            </a:endParaRPr>
          </a:p>
          <a:p>
            <a:pPr algn="ctr">
              <a:lnSpc>
                <a:spcPts val="3080"/>
              </a:lnSpc>
            </a:pPr>
            <a:r>
              <a:rPr lang="en-US" sz="2200" noProof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Väiksem uimastite tarvitamise tõenäosus</a:t>
            </a:r>
            <a:endParaRPr lang="en-US" sz="2200" noProof="1">
              <a:solidFill>
                <a:srgbClr val="1D1D1B"/>
              </a:solidFill>
              <a:latin typeface="Montserrat"/>
              <a:ea typeface="Montserrat"/>
              <a:cs typeface="Montserrat"/>
            </a:endParaRPr>
          </a:p>
          <a:p>
            <a:pPr algn="ctr">
              <a:lnSpc>
                <a:spcPts val="3080"/>
              </a:lnSpc>
            </a:pPr>
            <a:endParaRPr lang="en-US" sz="2200" noProof="1">
              <a:solidFill>
                <a:srgbClr val="1D1D1B"/>
              </a:solidFill>
              <a:latin typeface="Montserrat"/>
              <a:ea typeface="Montserrat"/>
              <a:cs typeface="Montserrat"/>
            </a:endParaRP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noProof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Väiksem suitsiidirisk</a:t>
            </a:r>
            <a:endParaRPr lang="en-US" sz="2200" noProof="1">
              <a:solidFill>
                <a:srgbClr val="1D1D1B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30" name="Freeform 30"/>
          <p:cNvSpPr/>
          <p:nvPr/>
        </p:nvSpPr>
        <p:spPr>
          <a:xfrm rot="19952835">
            <a:off x="11341213" y="2272670"/>
            <a:ext cx="1206946" cy="684332"/>
          </a:xfrm>
          <a:custGeom>
            <a:avLst/>
            <a:gdLst/>
            <a:ahLst/>
            <a:cxnLst/>
            <a:rect l="l" t="t" r="r" b="b"/>
            <a:pathLst>
              <a:path w="1206946" h="684332">
                <a:moveTo>
                  <a:pt x="0" y="0"/>
                </a:moveTo>
                <a:lnTo>
                  <a:pt x="1206947" y="0"/>
                </a:lnTo>
                <a:lnTo>
                  <a:pt x="1206947" y="684332"/>
                </a:lnTo>
                <a:lnTo>
                  <a:pt x="0" y="6843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32" name="TextBox 29">
            <a:extLst>
              <a:ext uri="{FF2B5EF4-FFF2-40B4-BE49-F238E27FC236}">
                <a16:creationId xmlns:a16="http://schemas.microsoft.com/office/drawing/2014/main" id="{E23C5012-9F45-F3F8-D284-54A8695AD28A}"/>
              </a:ext>
            </a:extLst>
          </p:cNvPr>
          <p:cNvSpPr txBox="1"/>
          <p:nvPr/>
        </p:nvSpPr>
        <p:spPr>
          <a:xfrm>
            <a:off x="187626" y="8809587"/>
            <a:ext cx="1791847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noProof="1">
                <a:solidFill>
                  <a:srgbClr val="1D1D1B"/>
                </a:solidFill>
                <a:latin typeface="Montserrat"/>
                <a:ea typeface="Montserrat"/>
                <a:cs typeface="Montserrat"/>
              </a:rPr>
              <a:t>Allikad: </a:t>
            </a:r>
            <a:endParaRPr lang="en-US" sz="1200" noProof="1">
              <a:latin typeface="Montserrat"/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200" noProof="1">
                <a:solidFill>
                  <a:srgbClr val="1D1D1B"/>
                </a:solidFill>
                <a:latin typeface="Montserrat"/>
                <a:ea typeface="Montserrat"/>
                <a:cs typeface="Montserrat"/>
              </a:rPr>
              <a:t>Trummal, A (2016) VEPA metoodika rakendamine Eestis. Õppeaasta 2015/2016 tulemused. Tallinn: Tervise Arengu Instituut, 2016</a:t>
            </a:r>
          </a:p>
          <a:p>
            <a:pPr marL="171450" indent="-171450">
              <a:buFont typeface="Arial"/>
              <a:buChar char="•"/>
            </a:pPr>
            <a:r>
              <a:rPr lang="en-US" sz="1200" noProof="1">
                <a:solidFill>
                  <a:srgbClr val="1D1D1B"/>
                </a:solidFill>
                <a:latin typeface="Montserrat"/>
                <a:ea typeface="Montserrat"/>
                <a:cs typeface="Montserrat"/>
              </a:rPr>
              <a:t>Jiang, D., Santos, R., Mayer, T., Boyd, L. (2015, 7/14/2015) Program Evaluation with Multilevel and Multivariate Longitudinal Outcomes.</a:t>
            </a:r>
          </a:p>
          <a:p>
            <a:pPr marL="171450" indent="-171450">
              <a:buFont typeface="Arial"/>
              <a:buChar char="•"/>
            </a:pPr>
            <a:r>
              <a:rPr lang="en-US" sz="1200" noProof="1">
                <a:solidFill>
                  <a:srgbClr val="1D1D1B"/>
                </a:solidFill>
                <a:latin typeface="Montserrat"/>
                <a:ea typeface="Montserrat"/>
                <a:cs typeface="Montserrat"/>
              </a:rPr>
              <a:t>Streimann, K., Selart, A. &amp; Trummal, A. (2019). Effectiveness of a Universal, Classroom-Based Preventive Intervention (PAX GBG) in Estonia: a Cluster-Randomized Controlled Trial. Prevention Science.10.1007/s11121-019-01050-0.</a:t>
            </a:r>
          </a:p>
          <a:p>
            <a:pPr marL="171450" indent="-171450">
              <a:buFont typeface="Arial"/>
              <a:buChar char="•"/>
            </a:pPr>
            <a:r>
              <a:rPr lang="en-US" sz="1200" noProof="1">
                <a:solidFill>
                  <a:srgbClr val="1D1D1B"/>
                </a:solidFill>
                <a:latin typeface="Montserrat"/>
                <a:ea typeface="Montserrat"/>
                <a:cs typeface="Montserrat"/>
              </a:rPr>
              <a:t>Weis, R., Osborne, K.J., &amp; Dean, E. L. (2015). Effectiveness of a Universal, Interdependent Group Contingency Program on Children's Academic Achievement: A Countrywide Evaluation. Journal of Applied School Psychoogy, 31, 199-218.</a:t>
            </a:r>
          </a:p>
          <a:p>
            <a:pPr marL="171450" indent="-171450">
              <a:buFont typeface="Arial"/>
              <a:buChar char="•"/>
            </a:pPr>
            <a:r>
              <a:rPr lang="en-US" sz="1200" noProof="1">
                <a:solidFill>
                  <a:srgbClr val="1D1D1B"/>
                </a:solidFill>
                <a:latin typeface="Montserrat"/>
                <a:ea typeface="Montserrat"/>
                <a:cs typeface="Montserrat"/>
              </a:rPr>
              <a:t>Bradshaw, C. P., Zmuda, J.H., Kellam, S. G., &amp; Ialongo, N. S. (2009). Longitudinal impact of two universal preventive interventions in first grade on educational outcomes in high school. Journal of Educational Psychology. 101(4). 926-937.</a:t>
            </a:r>
          </a:p>
          <a:p>
            <a:pPr marL="171450" indent="-171450">
              <a:buFont typeface="Arial"/>
              <a:buChar char="•"/>
            </a:pPr>
            <a:r>
              <a:rPr lang="en-US" sz="1200" noProof="1">
                <a:solidFill>
                  <a:srgbClr val="1D1D1B"/>
                </a:solidFill>
                <a:latin typeface="Montserrat"/>
                <a:ea typeface="Montserrat"/>
                <a:cs typeface="Montserrat"/>
              </a:rPr>
              <a:t>Aos, S., Lee, S., Dake, E., Pennucci, A., Klima, T., Miller, M.,...Burley, M. (2013). Good Behavior Game, Return on Investment: Evidence-Based Options to Improve Statewide Outcomes (July), 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5" grpId="0"/>
      <p:bldP spid="26" grpId="0"/>
      <p:bldP spid="27" grpId="0"/>
      <p:bldP spid="28" grpId="0"/>
      <p:bldP spid="29" grpId="0"/>
      <p:bldP spid="30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6223" y="319568"/>
            <a:ext cx="1591213" cy="533368"/>
          </a:xfrm>
          <a:custGeom>
            <a:avLst/>
            <a:gdLst/>
            <a:ahLst/>
            <a:cxnLst/>
            <a:rect l="l" t="t" r="r" b="b"/>
            <a:pathLst>
              <a:path w="1591213" h="533368">
                <a:moveTo>
                  <a:pt x="0" y="0"/>
                </a:moveTo>
                <a:lnTo>
                  <a:pt x="1591213" y="0"/>
                </a:lnTo>
                <a:lnTo>
                  <a:pt x="1591213" y="533368"/>
                </a:lnTo>
                <a:lnTo>
                  <a:pt x="0" y="5333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3" name="Freeform 3"/>
          <p:cNvSpPr/>
          <p:nvPr/>
        </p:nvSpPr>
        <p:spPr>
          <a:xfrm>
            <a:off x="2041912" y="143804"/>
            <a:ext cx="1538447" cy="884896"/>
          </a:xfrm>
          <a:custGeom>
            <a:avLst/>
            <a:gdLst/>
            <a:ahLst/>
            <a:cxnLst/>
            <a:rect l="l" t="t" r="r" b="b"/>
            <a:pathLst>
              <a:path w="1538447" h="884896">
                <a:moveTo>
                  <a:pt x="0" y="0"/>
                </a:moveTo>
                <a:lnTo>
                  <a:pt x="1538446" y="0"/>
                </a:lnTo>
                <a:lnTo>
                  <a:pt x="1538446" y="884896"/>
                </a:lnTo>
                <a:lnTo>
                  <a:pt x="0" y="8848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grpSp>
        <p:nvGrpSpPr>
          <p:cNvPr id="4" name="Group 4"/>
          <p:cNvGrpSpPr/>
          <p:nvPr/>
        </p:nvGrpSpPr>
        <p:grpSpPr>
          <a:xfrm>
            <a:off x="1028700" y="4106865"/>
            <a:ext cx="6508503" cy="4099756"/>
            <a:chOff x="0" y="0"/>
            <a:chExt cx="1714174" cy="10797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14174" cy="1079771"/>
            </a:xfrm>
            <a:custGeom>
              <a:avLst/>
              <a:gdLst/>
              <a:ahLst/>
              <a:cxnLst/>
              <a:rect l="l" t="t" r="r" b="b"/>
              <a:pathLst>
                <a:path w="1714174" h="1079771">
                  <a:moveTo>
                    <a:pt x="60665" y="0"/>
                  </a:moveTo>
                  <a:lnTo>
                    <a:pt x="1653509" y="0"/>
                  </a:lnTo>
                  <a:cubicBezTo>
                    <a:pt x="1669598" y="0"/>
                    <a:pt x="1685029" y="6391"/>
                    <a:pt x="1696406" y="17768"/>
                  </a:cubicBezTo>
                  <a:cubicBezTo>
                    <a:pt x="1707782" y="29145"/>
                    <a:pt x="1714174" y="44576"/>
                    <a:pt x="1714174" y="60665"/>
                  </a:cubicBezTo>
                  <a:lnTo>
                    <a:pt x="1714174" y="1019106"/>
                  </a:lnTo>
                  <a:cubicBezTo>
                    <a:pt x="1714174" y="1035196"/>
                    <a:pt x="1707782" y="1050626"/>
                    <a:pt x="1696406" y="1062003"/>
                  </a:cubicBezTo>
                  <a:cubicBezTo>
                    <a:pt x="1685029" y="1073380"/>
                    <a:pt x="1669598" y="1079771"/>
                    <a:pt x="1653509" y="1079771"/>
                  </a:cubicBezTo>
                  <a:lnTo>
                    <a:pt x="60665" y="1079771"/>
                  </a:lnTo>
                  <a:cubicBezTo>
                    <a:pt x="44576" y="1079771"/>
                    <a:pt x="29145" y="1073380"/>
                    <a:pt x="17768" y="1062003"/>
                  </a:cubicBezTo>
                  <a:cubicBezTo>
                    <a:pt x="6391" y="1050626"/>
                    <a:pt x="0" y="1035196"/>
                    <a:pt x="0" y="1019106"/>
                  </a:cubicBezTo>
                  <a:lnTo>
                    <a:pt x="0" y="60665"/>
                  </a:lnTo>
                  <a:cubicBezTo>
                    <a:pt x="0" y="44576"/>
                    <a:pt x="6391" y="29145"/>
                    <a:pt x="17768" y="17768"/>
                  </a:cubicBezTo>
                  <a:cubicBezTo>
                    <a:pt x="29145" y="6391"/>
                    <a:pt x="44576" y="0"/>
                    <a:pt x="60665" y="0"/>
                  </a:cubicBezTo>
                  <a:close/>
                </a:path>
              </a:pathLst>
            </a:custGeom>
            <a:solidFill>
              <a:srgbClr val="EBC298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714174" cy="11178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58116" y="5220321"/>
            <a:ext cx="6015759" cy="4249393"/>
            <a:chOff x="0" y="0"/>
            <a:chExt cx="1584397" cy="11191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84397" cy="1119182"/>
            </a:xfrm>
            <a:custGeom>
              <a:avLst/>
              <a:gdLst/>
              <a:ahLst/>
              <a:cxnLst/>
              <a:rect l="l" t="t" r="r" b="b"/>
              <a:pathLst>
                <a:path w="1584397" h="1119182">
                  <a:moveTo>
                    <a:pt x="65634" y="0"/>
                  </a:moveTo>
                  <a:lnTo>
                    <a:pt x="1518763" y="0"/>
                  </a:lnTo>
                  <a:cubicBezTo>
                    <a:pt x="1536171" y="0"/>
                    <a:pt x="1552865" y="6915"/>
                    <a:pt x="1565174" y="19224"/>
                  </a:cubicBezTo>
                  <a:cubicBezTo>
                    <a:pt x="1577482" y="31532"/>
                    <a:pt x="1584397" y="48227"/>
                    <a:pt x="1584397" y="65634"/>
                  </a:cubicBezTo>
                  <a:lnTo>
                    <a:pt x="1584397" y="1053548"/>
                  </a:lnTo>
                  <a:cubicBezTo>
                    <a:pt x="1584397" y="1070955"/>
                    <a:pt x="1577482" y="1087649"/>
                    <a:pt x="1565174" y="1099958"/>
                  </a:cubicBezTo>
                  <a:cubicBezTo>
                    <a:pt x="1552865" y="1112267"/>
                    <a:pt x="1536171" y="1119182"/>
                    <a:pt x="1518763" y="1119182"/>
                  </a:cubicBezTo>
                  <a:lnTo>
                    <a:pt x="65634" y="1119182"/>
                  </a:lnTo>
                  <a:cubicBezTo>
                    <a:pt x="48227" y="1119182"/>
                    <a:pt x="31532" y="1112267"/>
                    <a:pt x="19224" y="1099958"/>
                  </a:cubicBezTo>
                  <a:cubicBezTo>
                    <a:pt x="6915" y="1087649"/>
                    <a:pt x="0" y="1070955"/>
                    <a:pt x="0" y="1053548"/>
                  </a:cubicBezTo>
                  <a:lnTo>
                    <a:pt x="0" y="65634"/>
                  </a:lnTo>
                  <a:cubicBezTo>
                    <a:pt x="0" y="48227"/>
                    <a:pt x="6915" y="31532"/>
                    <a:pt x="19224" y="19224"/>
                  </a:cubicBezTo>
                  <a:cubicBezTo>
                    <a:pt x="31532" y="6915"/>
                    <a:pt x="48227" y="0"/>
                    <a:pt x="65634" y="0"/>
                  </a:cubicBezTo>
                  <a:close/>
                </a:path>
              </a:pathLst>
            </a:custGeom>
            <a:solidFill>
              <a:srgbClr val="EBC298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584397" cy="1157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654424" y="2460342"/>
            <a:ext cx="4803589" cy="4113619"/>
          </a:xfrm>
          <a:custGeom>
            <a:avLst/>
            <a:gdLst/>
            <a:ahLst/>
            <a:cxnLst/>
            <a:rect l="l" t="t" r="r" b="b"/>
            <a:pathLst>
              <a:path w="4803589" h="4113619">
                <a:moveTo>
                  <a:pt x="0" y="0"/>
                </a:moveTo>
                <a:lnTo>
                  <a:pt x="4803588" y="0"/>
                </a:lnTo>
                <a:lnTo>
                  <a:pt x="4803588" y="4113619"/>
                </a:lnTo>
                <a:lnTo>
                  <a:pt x="0" y="41136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1" name="Freeform 11"/>
          <p:cNvSpPr/>
          <p:nvPr/>
        </p:nvSpPr>
        <p:spPr>
          <a:xfrm>
            <a:off x="1141829" y="5074198"/>
            <a:ext cx="146318" cy="138603"/>
          </a:xfrm>
          <a:custGeom>
            <a:avLst/>
            <a:gdLst/>
            <a:ahLst/>
            <a:cxnLst/>
            <a:rect l="l" t="t" r="r" b="b"/>
            <a:pathLst>
              <a:path w="146318" h="138603">
                <a:moveTo>
                  <a:pt x="0" y="0"/>
                </a:moveTo>
                <a:lnTo>
                  <a:pt x="146318" y="0"/>
                </a:lnTo>
                <a:lnTo>
                  <a:pt x="146318" y="138604"/>
                </a:lnTo>
                <a:lnTo>
                  <a:pt x="0" y="1386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2" name="TextBox 12"/>
          <p:cNvSpPr txBox="1"/>
          <p:nvPr/>
        </p:nvSpPr>
        <p:spPr>
          <a:xfrm>
            <a:off x="4824183" y="1390367"/>
            <a:ext cx="8639635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 b="1" spc="319">
                <a:solidFill>
                  <a:srgbClr val="3E78B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VEPA metoodika koolitused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41829" y="3423641"/>
            <a:ext cx="6508503" cy="382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199" b="1">
                <a:solidFill>
                  <a:srgbClr val="3E78B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VEPA metoodika väljaõpe klassiõpetajatele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550753" y="4587023"/>
            <a:ext cx="5193486" cy="382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199" b="1">
                <a:solidFill>
                  <a:srgbClr val="3E78B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Koolitused muudele sihtrühmadele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742412" y="5486690"/>
            <a:ext cx="5193486" cy="3659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199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Koolitus koolijuhtkonna esindajatele </a:t>
            </a:r>
          </a:p>
          <a:p>
            <a:pPr algn="l">
              <a:lnSpc>
                <a:spcPts val="3299"/>
              </a:lnSpc>
            </a:pPr>
            <a:endParaRPr lang="en-US" sz="2199">
              <a:solidFill>
                <a:srgbClr val="1D1D1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9"/>
              </a:lnSpc>
            </a:pPr>
            <a:r>
              <a:rPr lang="en-US" sz="2199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Koolitus tugispetsialistidele, aineõpetajatele ja muule õpilastega töötavale personalile</a:t>
            </a:r>
          </a:p>
          <a:p>
            <a:pPr algn="l">
              <a:lnSpc>
                <a:spcPts val="3299"/>
              </a:lnSpc>
            </a:pPr>
            <a:endParaRPr lang="en-US" sz="2199">
              <a:solidFill>
                <a:srgbClr val="1D1D1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9"/>
              </a:lnSpc>
            </a:pPr>
            <a:r>
              <a:rPr lang="en-US" sz="2199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VEPA mentori ABC ehk VEPA-koolimentorite väljaõpe</a:t>
            </a:r>
          </a:p>
          <a:p>
            <a:pPr algn="l">
              <a:lnSpc>
                <a:spcPts val="3299"/>
              </a:lnSpc>
            </a:pPr>
            <a:endParaRPr lang="en-US" sz="2199">
              <a:solidFill>
                <a:srgbClr val="1D1D1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460938" y="4912778"/>
            <a:ext cx="5193486" cy="243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199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3-päevane kontaktkoolitus või iseseisvalt läbitav e-kursus </a:t>
            </a:r>
          </a:p>
          <a:p>
            <a:pPr algn="l">
              <a:lnSpc>
                <a:spcPts val="3299"/>
              </a:lnSpc>
            </a:pPr>
            <a:endParaRPr lang="en-US" sz="2199">
              <a:solidFill>
                <a:srgbClr val="1D1D1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9"/>
              </a:lnSpc>
            </a:pPr>
            <a:r>
              <a:rPr lang="en-US" sz="2199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Juhendatud praktika VEPA-mentori toel õppeaasta vältel</a:t>
            </a:r>
          </a:p>
          <a:p>
            <a:pPr algn="l">
              <a:lnSpc>
                <a:spcPts val="3299"/>
              </a:lnSpc>
            </a:pPr>
            <a:endParaRPr lang="en-US" sz="2199">
              <a:solidFill>
                <a:srgbClr val="1D1D1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141829" y="6258637"/>
            <a:ext cx="146318" cy="138603"/>
          </a:xfrm>
          <a:custGeom>
            <a:avLst/>
            <a:gdLst/>
            <a:ahLst/>
            <a:cxnLst/>
            <a:rect l="l" t="t" r="r" b="b"/>
            <a:pathLst>
              <a:path w="146318" h="138603">
                <a:moveTo>
                  <a:pt x="0" y="0"/>
                </a:moveTo>
                <a:lnTo>
                  <a:pt x="146318" y="0"/>
                </a:lnTo>
                <a:lnTo>
                  <a:pt x="146318" y="138604"/>
                </a:lnTo>
                <a:lnTo>
                  <a:pt x="0" y="1386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8" name="Freeform 18"/>
          <p:cNvSpPr/>
          <p:nvPr/>
        </p:nvSpPr>
        <p:spPr>
          <a:xfrm>
            <a:off x="10404435" y="5677007"/>
            <a:ext cx="146318" cy="138603"/>
          </a:xfrm>
          <a:custGeom>
            <a:avLst/>
            <a:gdLst/>
            <a:ahLst/>
            <a:cxnLst/>
            <a:rect l="l" t="t" r="r" b="b"/>
            <a:pathLst>
              <a:path w="146318" h="138603">
                <a:moveTo>
                  <a:pt x="0" y="0"/>
                </a:moveTo>
                <a:lnTo>
                  <a:pt x="146318" y="0"/>
                </a:lnTo>
                <a:lnTo>
                  <a:pt x="146318" y="138603"/>
                </a:lnTo>
                <a:lnTo>
                  <a:pt x="0" y="1386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9" name="Freeform 19"/>
          <p:cNvSpPr/>
          <p:nvPr/>
        </p:nvSpPr>
        <p:spPr>
          <a:xfrm>
            <a:off x="10404435" y="6724307"/>
            <a:ext cx="146318" cy="138603"/>
          </a:xfrm>
          <a:custGeom>
            <a:avLst/>
            <a:gdLst/>
            <a:ahLst/>
            <a:cxnLst/>
            <a:rect l="l" t="t" r="r" b="b"/>
            <a:pathLst>
              <a:path w="146318" h="138603">
                <a:moveTo>
                  <a:pt x="0" y="0"/>
                </a:moveTo>
                <a:lnTo>
                  <a:pt x="146318" y="0"/>
                </a:lnTo>
                <a:lnTo>
                  <a:pt x="146318" y="138604"/>
                </a:lnTo>
                <a:lnTo>
                  <a:pt x="0" y="1386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20" name="Freeform 20"/>
          <p:cNvSpPr/>
          <p:nvPr/>
        </p:nvSpPr>
        <p:spPr>
          <a:xfrm>
            <a:off x="10404435" y="8068018"/>
            <a:ext cx="146318" cy="138603"/>
          </a:xfrm>
          <a:custGeom>
            <a:avLst/>
            <a:gdLst/>
            <a:ahLst/>
            <a:cxnLst/>
            <a:rect l="l" t="t" r="r" b="b"/>
            <a:pathLst>
              <a:path w="146318" h="138603">
                <a:moveTo>
                  <a:pt x="0" y="0"/>
                </a:moveTo>
                <a:lnTo>
                  <a:pt x="146318" y="0"/>
                </a:lnTo>
                <a:lnTo>
                  <a:pt x="146318" y="138603"/>
                </a:lnTo>
                <a:lnTo>
                  <a:pt x="0" y="1386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5742" y="159784"/>
            <a:ext cx="14776516" cy="9967432"/>
          </a:xfrm>
          <a:custGeom>
            <a:avLst/>
            <a:gdLst/>
            <a:ahLst/>
            <a:cxnLst/>
            <a:rect l="l" t="t" r="r" b="b"/>
            <a:pathLst>
              <a:path w="14776516" h="9967432">
                <a:moveTo>
                  <a:pt x="0" y="0"/>
                </a:moveTo>
                <a:lnTo>
                  <a:pt x="14776516" y="0"/>
                </a:lnTo>
                <a:lnTo>
                  <a:pt x="14776516" y="9967432"/>
                </a:lnTo>
                <a:lnTo>
                  <a:pt x="0" y="99674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pic>
        <p:nvPicPr>
          <p:cNvPr id="3" name="Picture 3"/>
          <p:cNvPicPr>
            <a:picLocks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689273" y="1715300"/>
            <a:ext cx="12909455" cy="7255900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12963731" y="762016"/>
            <a:ext cx="1591213" cy="533368"/>
          </a:xfrm>
          <a:custGeom>
            <a:avLst/>
            <a:gdLst/>
            <a:ahLst/>
            <a:cxnLst/>
            <a:rect l="l" t="t" r="r" b="b"/>
            <a:pathLst>
              <a:path w="1591213" h="533368">
                <a:moveTo>
                  <a:pt x="0" y="0"/>
                </a:moveTo>
                <a:lnTo>
                  <a:pt x="1591213" y="0"/>
                </a:lnTo>
                <a:lnTo>
                  <a:pt x="1591213" y="533368"/>
                </a:lnTo>
                <a:lnTo>
                  <a:pt x="0" y="5333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5" name="Freeform 5"/>
          <p:cNvSpPr/>
          <p:nvPr/>
        </p:nvSpPr>
        <p:spPr>
          <a:xfrm>
            <a:off x="14660136" y="586252"/>
            <a:ext cx="1538447" cy="884896"/>
          </a:xfrm>
          <a:custGeom>
            <a:avLst/>
            <a:gdLst/>
            <a:ahLst/>
            <a:cxnLst/>
            <a:rect l="l" t="t" r="r" b="b"/>
            <a:pathLst>
              <a:path w="1538447" h="884896">
                <a:moveTo>
                  <a:pt x="0" y="0"/>
                </a:moveTo>
                <a:lnTo>
                  <a:pt x="1538446" y="0"/>
                </a:lnTo>
                <a:lnTo>
                  <a:pt x="1538446" y="884896"/>
                </a:lnTo>
                <a:lnTo>
                  <a:pt x="0" y="8848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6" name="TextBox 6"/>
          <p:cNvSpPr txBox="1"/>
          <p:nvPr/>
        </p:nvSpPr>
        <p:spPr>
          <a:xfrm>
            <a:off x="6355482" y="803275"/>
            <a:ext cx="5577036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3E78B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Miks tasub koolil VEPAga liituda?</a:t>
            </a:r>
          </a:p>
        </p:txBody>
      </p:sp>
      <p:pic>
        <p:nvPicPr>
          <p:cNvPr id="7" name="Online Media 6" title="VEPA Käitumisoskuste Mäng – miks tasub programmiga liituda?">
            <a:hlinkClick r:id="" action="ppaction://media"/>
            <a:extLst>
              <a:ext uri="{FF2B5EF4-FFF2-40B4-BE49-F238E27FC236}">
                <a16:creationId xmlns:a16="http://schemas.microsoft.com/office/drawing/2014/main" id="{7497DD6F-65B9-5710-1E1F-6D1776AC872A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2686162" y="1719815"/>
            <a:ext cx="12917265" cy="72327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73458" y="3319959"/>
            <a:ext cx="11941084" cy="4186376"/>
          </a:xfrm>
          <a:custGeom>
            <a:avLst/>
            <a:gdLst/>
            <a:ahLst/>
            <a:cxnLst/>
            <a:rect l="l" t="t" r="r" b="b"/>
            <a:pathLst>
              <a:path w="11941084" h="4186376">
                <a:moveTo>
                  <a:pt x="0" y="0"/>
                </a:moveTo>
                <a:lnTo>
                  <a:pt x="11941084" y="0"/>
                </a:lnTo>
                <a:lnTo>
                  <a:pt x="11941084" y="4186376"/>
                </a:lnTo>
                <a:lnTo>
                  <a:pt x="0" y="41863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grpSp>
        <p:nvGrpSpPr>
          <p:cNvPr id="3" name="Group 3"/>
          <p:cNvGrpSpPr/>
          <p:nvPr/>
        </p:nvGrpSpPr>
        <p:grpSpPr>
          <a:xfrm>
            <a:off x="5287185" y="3933366"/>
            <a:ext cx="7713629" cy="539294"/>
            <a:chOff x="0" y="0"/>
            <a:chExt cx="2031573" cy="1420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31573" cy="142036"/>
            </a:xfrm>
            <a:custGeom>
              <a:avLst/>
              <a:gdLst/>
              <a:ahLst/>
              <a:cxnLst/>
              <a:rect l="l" t="t" r="r" b="b"/>
              <a:pathLst>
                <a:path w="2031573" h="142036">
                  <a:moveTo>
                    <a:pt x="51187" y="0"/>
                  </a:moveTo>
                  <a:lnTo>
                    <a:pt x="1980386" y="0"/>
                  </a:lnTo>
                  <a:cubicBezTo>
                    <a:pt x="1993962" y="0"/>
                    <a:pt x="2006981" y="5393"/>
                    <a:pt x="2016581" y="14992"/>
                  </a:cubicBezTo>
                  <a:cubicBezTo>
                    <a:pt x="2026180" y="24592"/>
                    <a:pt x="2031573" y="37611"/>
                    <a:pt x="2031573" y="51187"/>
                  </a:cubicBezTo>
                  <a:lnTo>
                    <a:pt x="2031573" y="90849"/>
                  </a:lnTo>
                  <a:cubicBezTo>
                    <a:pt x="2031573" y="104425"/>
                    <a:pt x="2026180" y="117445"/>
                    <a:pt x="2016581" y="127044"/>
                  </a:cubicBezTo>
                  <a:cubicBezTo>
                    <a:pt x="2006981" y="136643"/>
                    <a:pt x="1993962" y="142036"/>
                    <a:pt x="1980386" y="142036"/>
                  </a:cubicBezTo>
                  <a:lnTo>
                    <a:pt x="51187" y="142036"/>
                  </a:lnTo>
                  <a:cubicBezTo>
                    <a:pt x="37611" y="142036"/>
                    <a:pt x="24592" y="136643"/>
                    <a:pt x="14992" y="127044"/>
                  </a:cubicBezTo>
                  <a:cubicBezTo>
                    <a:pt x="5393" y="117445"/>
                    <a:pt x="0" y="104425"/>
                    <a:pt x="0" y="90849"/>
                  </a:cubicBezTo>
                  <a:lnTo>
                    <a:pt x="0" y="51187"/>
                  </a:lnTo>
                  <a:cubicBezTo>
                    <a:pt x="0" y="37611"/>
                    <a:pt x="5393" y="24592"/>
                    <a:pt x="14992" y="14992"/>
                  </a:cubicBezTo>
                  <a:cubicBezTo>
                    <a:pt x="24592" y="5393"/>
                    <a:pt x="37611" y="0"/>
                    <a:pt x="51187" y="0"/>
                  </a:cubicBezTo>
                  <a:close/>
                </a:path>
              </a:pathLst>
            </a:custGeom>
            <a:solidFill>
              <a:srgbClr val="FEF7E7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031573" cy="18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5427591" y="3994221"/>
            <a:ext cx="380382" cy="417584"/>
          </a:xfrm>
          <a:custGeom>
            <a:avLst/>
            <a:gdLst/>
            <a:ahLst/>
            <a:cxnLst/>
            <a:rect l="l" t="t" r="r" b="b"/>
            <a:pathLst>
              <a:path w="380382" h="417584">
                <a:moveTo>
                  <a:pt x="0" y="0"/>
                </a:moveTo>
                <a:lnTo>
                  <a:pt x="380381" y="0"/>
                </a:lnTo>
                <a:lnTo>
                  <a:pt x="380381" y="417584"/>
                </a:lnTo>
                <a:lnTo>
                  <a:pt x="0" y="4175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grpSp>
        <p:nvGrpSpPr>
          <p:cNvPr id="7" name="Group 7"/>
          <p:cNvGrpSpPr/>
          <p:nvPr/>
        </p:nvGrpSpPr>
        <p:grpSpPr>
          <a:xfrm>
            <a:off x="5287185" y="4873853"/>
            <a:ext cx="7713629" cy="539294"/>
            <a:chOff x="0" y="0"/>
            <a:chExt cx="2031573" cy="14203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31573" cy="142036"/>
            </a:xfrm>
            <a:custGeom>
              <a:avLst/>
              <a:gdLst/>
              <a:ahLst/>
              <a:cxnLst/>
              <a:rect l="l" t="t" r="r" b="b"/>
              <a:pathLst>
                <a:path w="2031573" h="142036">
                  <a:moveTo>
                    <a:pt x="51187" y="0"/>
                  </a:moveTo>
                  <a:lnTo>
                    <a:pt x="1980386" y="0"/>
                  </a:lnTo>
                  <a:cubicBezTo>
                    <a:pt x="1993962" y="0"/>
                    <a:pt x="2006981" y="5393"/>
                    <a:pt x="2016581" y="14992"/>
                  </a:cubicBezTo>
                  <a:cubicBezTo>
                    <a:pt x="2026180" y="24592"/>
                    <a:pt x="2031573" y="37611"/>
                    <a:pt x="2031573" y="51187"/>
                  </a:cubicBezTo>
                  <a:lnTo>
                    <a:pt x="2031573" y="90849"/>
                  </a:lnTo>
                  <a:cubicBezTo>
                    <a:pt x="2031573" y="104425"/>
                    <a:pt x="2026180" y="117445"/>
                    <a:pt x="2016581" y="127044"/>
                  </a:cubicBezTo>
                  <a:cubicBezTo>
                    <a:pt x="2006981" y="136643"/>
                    <a:pt x="1993962" y="142036"/>
                    <a:pt x="1980386" y="142036"/>
                  </a:cubicBezTo>
                  <a:lnTo>
                    <a:pt x="51187" y="142036"/>
                  </a:lnTo>
                  <a:cubicBezTo>
                    <a:pt x="37611" y="142036"/>
                    <a:pt x="24592" y="136643"/>
                    <a:pt x="14992" y="127044"/>
                  </a:cubicBezTo>
                  <a:cubicBezTo>
                    <a:pt x="5393" y="117445"/>
                    <a:pt x="0" y="104425"/>
                    <a:pt x="0" y="90849"/>
                  </a:cubicBezTo>
                  <a:lnTo>
                    <a:pt x="0" y="51187"/>
                  </a:lnTo>
                  <a:cubicBezTo>
                    <a:pt x="0" y="37611"/>
                    <a:pt x="5393" y="24592"/>
                    <a:pt x="14992" y="14992"/>
                  </a:cubicBezTo>
                  <a:cubicBezTo>
                    <a:pt x="24592" y="5393"/>
                    <a:pt x="37611" y="0"/>
                    <a:pt x="51187" y="0"/>
                  </a:cubicBezTo>
                  <a:close/>
                </a:path>
              </a:pathLst>
            </a:custGeom>
            <a:solidFill>
              <a:srgbClr val="FEF7E7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031573" cy="18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5506856" y="4923924"/>
            <a:ext cx="221851" cy="439151"/>
          </a:xfrm>
          <a:custGeom>
            <a:avLst/>
            <a:gdLst/>
            <a:ahLst/>
            <a:cxnLst/>
            <a:rect l="l" t="t" r="r" b="b"/>
            <a:pathLst>
              <a:path w="221851" h="439151">
                <a:moveTo>
                  <a:pt x="0" y="0"/>
                </a:moveTo>
                <a:lnTo>
                  <a:pt x="221851" y="0"/>
                </a:lnTo>
                <a:lnTo>
                  <a:pt x="221851" y="439152"/>
                </a:lnTo>
                <a:lnTo>
                  <a:pt x="0" y="4391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grpSp>
        <p:nvGrpSpPr>
          <p:cNvPr id="11" name="Group 11"/>
          <p:cNvGrpSpPr/>
          <p:nvPr/>
        </p:nvGrpSpPr>
        <p:grpSpPr>
          <a:xfrm>
            <a:off x="5287185" y="5813197"/>
            <a:ext cx="7713629" cy="539294"/>
            <a:chOff x="0" y="0"/>
            <a:chExt cx="2031573" cy="14203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31573" cy="142036"/>
            </a:xfrm>
            <a:custGeom>
              <a:avLst/>
              <a:gdLst/>
              <a:ahLst/>
              <a:cxnLst/>
              <a:rect l="l" t="t" r="r" b="b"/>
              <a:pathLst>
                <a:path w="2031573" h="142036">
                  <a:moveTo>
                    <a:pt x="51187" y="0"/>
                  </a:moveTo>
                  <a:lnTo>
                    <a:pt x="1980386" y="0"/>
                  </a:lnTo>
                  <a:cubicBezTo>
                    <a:pt x="1993962" y="0"/>
                    <a:pt x="2006981" y="5393"/>
                    <a:pt x="2016581" y="14992"/>
                  </a:cubicBezTo>
                  <a:cubicBezTo>
                    <a:pt x="2026180" y="24592"/>
                    <a:pt x="2031573" y="37611"/>
                    <a:pt x="2031573" y="51187"/>
                  </a:cubicBezTo>
                  <a:lnTo>
                    <a:pt x="2031573" y="90849"/>
                  </a:lnTo>
                  <a:cubicBezTo>
                    <a:pt x="2031573" y="104425"/>
                    <a:pt x="2026180" y="117445"/>
                    <a:pt x="2016581" y="127044"/>
                  </a:cubicBezTo>
                  <a:cubicBezTo>
                    <a:pt x="2006981" y="136643"/>
                    <a:pt x="1993962" y="142036"/>
                    <a:pt x="1980386" y="142036"/>
                  </a:cubicBezTo>
                  <a:lnTo>
                    <a:pt x="51187" y="142036"/>
                  </a:lnTo>
                  <a:cubicBezTo>
                    <a:pt x="37611" y="142036"/>
                    <a:pt x="24592" y="136643"/>
                    <a:pt x="14992" y="127044"/>
                  </a:cubicBezTo>
                  <a:cubicBezTo>
                    <a:pt x="5393" y="117445"/>
                    <a:pt x="0" y="104425"/>
                    <a:pt x="0" y="90849"/>
                  </a:cubicBezTo>
                  <a:lnTo>
                    <a:pt x="0" y="51187"/>
                  </a:lnTo>
                  <a:cubicBezTo>
                    <a:pt x="0" y="37611"/>
                    <a:pt x="5393" y="24592"/>
                    <a:pt x="14992" y="14992"/>
                  </a:cubicBezTo>
                  <a:cubicBezTo>
                    <a:pt x="24592" y="5393"/>
                    <a:pt x="37611" y="0"/>
                    <a:pt x="51187" y="0"/>
                  </a:cubicBezTo>
                  <a:close/>
                </a:path>
              </a:pathLst>
            </a:custGeom>
            <a:solidFill>
              <a:srgbClr val="FEF7E7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031573" cy="18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5375122" y="5923571"/>
            <a:ext cx="485320" cy="318547"/>
          </a:xfrm>
          <a:custGeom>
            <a:avLst/>
            <a:gdLst/>
            <a:ahLst/>
            <a:cxnLst/>
            <a:rect l="l" t="t" r="r" b="b"/>
            <a:pathLst>
              <a:path w="485320" h="318547">
                <a:moveTo>
                  <a:pt x="0" y="0"/>
                </a:moveTo>
                <a:lnTo>
                  <a:pt x="485320" y="0"/>
                </a:lnTo>
                <a:lnTo>
                  <a:pt x="485320" y="318547"/>
                </a:lnTo>
                <a:lnTo>
                  <a:pt x="0" y="3185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5" name="Freeform 15"/>
          <p:cNvSpPr/>
          <p:nvPr/>
        </p:nvSpPr>
        <p:spPr>
          <a:xfrm>
            <a:off x="346223" y="319568"/>
            <a:ext cx="1591213" cy="533368"/>
          </a:xfrm>
          <a:custGeom>
            <a:avLst/>
            <a:gdLst/>
            <a:ahLst/>
            <a:cxnLst/>
            <a:rect l="l" t="t" r="r" b="b"/>
            <a:pathLst>
              <a:path w="1591213" h="533368">
                <a:moveTo>
                  <a:pt x="0" y="0"/>
                </a:moveTo>
                <a:lnTo>
                  <a:pt x="1591213" y="0"/>
                </a:lnTo>
                <a:lnTo>
                  <a:pt x="1591213" y="533368"/>
                </a:lnTo>
                <a:lnTo>
                  <a:pt x="0" y="5333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6" name="Freeform 16"/>
          <p:cNvSpPr/>
          <p:nvPr/>
        </p:nvSpPr>
        <p:spPr>
          <a:xfrm>
            <a:off x="2092565" y="143804"/>
            <a:ext cx="1538447" cy="884896"/>
          </a:xfrm>
          <a:custGeom>
            <a:avLst/>
            <a:gdLst/>
            <a:ahLst/>
            <a:cxnLst/>
            <a:rect l="l" t="t" r="r" b="b"/>
            <a:pathLst>
              <a:path w="1538447" h="884896">
                <a:moveTo>
                  <a:pt x="0" y="0"/>
                </a:moveTo>
                <a:lnTo>
                  <a:pt x="1538447" y="0"/>
                </a:lnTo>
                <a:lnTo>
                  <a:pt x="1538447" y="884896"/>
                </a:lnTo>
                <a:lnTo>
                  <a:pt x="0" y="884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7" name="TextBox 17"/>
          <p:cNvSpPr txBox="1"/>
          <p:nvPr/>
        </p:nvSpPr>
        <p:spPr>
          <a:xfrm>
            <a:off x="8040812" y="3968063"/>
            <a:ext cx="2322388" cy="438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3E78BD"/>
                </a:solidFill>
                <a:latin typeface="Montserrat"/>
                <a:ea typeface="Montserrat"/>
                <a:cs typeface="Montserrat"/>
                <a:sym typeface="Montserrat"/>
              </a:rPr>
              <a:t>www.vepa.ee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230838" y="4908550"/>
            <a:ext cx="5961162" cy="438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u="sng">
                <a:solidFill>
                  <a:srgbClr val="3E78BD"/>
                </a:solidFill>
                <a:latin typeface="Montserrat"/>
                <a:ea typeface="Montserrat"/>
                <a:cs typeface="Montserrat"/>
                <a:sym typeface="Montserrat"/>
                <a:hlinkClick r:id="rId11" tooltip="https://www.facebook.com/vepa.ee"/>
              </a:rPr>
              <a:t>https://www.facebook.com/vepa.ee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083153" y="5819843"/>
            <a:ext cx="2143018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3E78BD"/>
                </a:solidFill>
                <a:latin typeface="Montserrat"/>
                <a:ea typeface="Montserrat"/>
                <a:cs typeface="Montserrat"/>
                <a:sym typeface="Montserrat"/>
              </a:rPr>
              <a:t>vepa@tai.ee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824183" y="2030909"/>
            <a:ext cx="8639635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 spc="480">
                <a:solidFill>
                  <a:srgbClr val="3E78B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Rohkem infot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9C509757FE9749B0C418807E441816" ma:contentTypeVersion="13" ma:contentTypeDescription="Loo uus dokument" ma:contentTypeScope="" ma:versionID="01db1fe0be7b44d108ce4060c827ec49">
  <xsd:schema xmlns:xsd="http://www.w3.org/2001/XMLSchema" xmlns:xs="http://www.w3.org/2001/XMLSchema" xmlns:p="http://schemas.microsoft.com/office/2006/metadata/properties" xmlns:ns2="89d5c225-2c2c-4700-a1a4-5c2ec61595f2" xmlns:ns3="82ca9698-52f2-4ae6-8e89-d71931a3e95a" targetNamespace="http://schemas.microsoft.com/office/2006/metadata/properties" ma:root="true" ma:fieldsID="ce5c06b630cf4bf82fb8f2d24de52bcd" ns2:_="" ns3:_="">
    <xsd:import namespace="89d5c225-2c2c-4700-a1a4-5c2ec61595f2"/>
    <xsd:import namespace="82ca9698-52f2-4ae6-8e89-d71931a3e9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5c225-2c2c-4700-a1a4-5c2ec61595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Pildisildid" ma:readOnly="false" ma:fieldId="{5cf76f15-5ced-4ddc-b409-7134ff3c332f}" ma:taxonomyMulti="true" ma:sspId="213126fa-ca73-45bb-ba09-cd4b0a1c23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ca9698-52f2-4ae6-8e89-d71931a3e95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be5bcb5-ced6-446a-b371-451b5a2c2e17}" ma:internalName="TaxCatchAll" ma:showField="CatchAllData" ma:web="82ca9698-52f2-4ae6-8e89-d71931a3e9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d5c225-2c2c-4700-a1a4-5c2ec61595f2">
      <Terms xmlns="http://schemas.microsoft.com/office/infopath/2007/PartnerControls"/>
    </lcf76f155ced4ddcb4097134ff3c332f>
    <TaxCatchAll xmlns="82ca9698-52f2-4ae6-8e89-d71931a3e95a" xsi:nil="true"/>
  </documentManagement>
</p:properties>
</file>

<file path=customXml/itemProps1.xml><?xml version="1.0" encoding="utf-8"?>
<ds:datastoreItem xmlns:ds="http://schemas.openxmlformats.org/officeDocument/2006/customXml" ds:itemID="{B82A934F-9633-4792-BEA8-7B904ACE5A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B92A65-568A-4B46-A6B9-BB11B3A2B988}">
  <ds:schemaRefs>
    <ds:schemaRef ds:uri="82ca9698-52f2-4ae6-8e89-d71931a3e95a"/>
    <ds:schemaRef ds:uri="89d5c225-2c2c-4700-a1a4-5c2ec61595f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29F53C2-3B25-4ED3-AB20-E8B7F421E084}">
  <ds:schemaRefs>
    <ds:schemaRef ds:uri="82ca9698-52f2-4ae6-8e89-d71931a3e95a"/>
    <ds:schemaRef ds:uri="89d5c225-2c2c-4700-a1a4-5c2ec61595f2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Kohandatud</PresentationFormat>
  <Slides>9</Slides>
  <Notes>1</Notes>
  <HiddenSlides>0</HiddenSlide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9</vt:i4>
      </vt:variant>
    </vt:vector>
  </HeadingPairs>
  <TitlesOfParts>
    <vt:vector size="10" baseType="lpstr">
      <vt:lpstr>Office Theme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VEPA metoodika tutvustus</dc:title>
  <cp:revision>153</cp:revision>
  <dcterms:created xsi:type="dcterms:W3CDTF">2006-08-16T00:00:00Z</dcterms:created>
  <dcterms:modified xsi:type="dcterms:W3CDTF">2025-04-12T07:46:00Z</dcterms:modified>
  <dc:identifier>DAGdwDOlqlw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0x010100829C509757FE9749B0C418807E441816</vt:lpwstr>
  </property>
  <property fmtid="{D5CDD505-2E9C-101B-9397-08002B2CF9AE}" pid="3" name="MediaServiceImageTags">
    <vt:lpwstr/>
  </property>
</Properties>
</file>